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1c1c1845-6e87-8e67-6b7b-0cc3f4834db7}">
          <p14:sldIdLst>
            <p14:sldId id="256"/>
            <p14:sldId id="262"/>
          </p14:sldIdLst>
        </p14:section>
        <p14:section name="Our patients" id="{324a3a60-53e4-d259-d518-85a1154375eb}">
          <p14:sldIdLst>
            <p14:sldId id="257"/>
            <p14:sldId id="258"/>
            <p14:sldId id="259"/>
            <p14:sldId id="260"/>
            <p14:sldId id="261"/>
          </p14:sldIdLst>
        </p14:section>
        <p14:section name="How it works" id="{3b83bb86-9a02-d5a6-d462-ad0a7249e03e}">
          <p14:sldIdLst>
            <p14:sldId id="263"/>
            <p14:sldId id="264"/>
            <p14:sldId id="265"/>
          </p14:sldIdLst>
        </p14:section>
        <p14:section name="Pay" id="{1a0ad1a3-b827-44cb-6e0d-764fccacfd87}">
          <p14:sldIdLst>
            <p14:sldId id="266"/>
          </p14:sldIdLst>
        </p14:section>
        <p14:section name="Signing up" id="{f609bbaf-83c9-9ad5-513a-73aba0f52ac2}">
          <p14:sldIdLst>
            <p14:sldId id="267"/>
            <p14:sldId id="268"/>
            <p14:sldId id="269"/>
          </p14:sldIdLst>
        </p14:section>
        <p14:section name="Routing" id="{aef33fa2-c5e5-d127-794e-215f7acc8a7e}">
          <p14:sldIdLst>
            <p14:sldId id="270"/>
          </p14:sldIdLst>
        </p14:section>
        <p14:section name="Next steps" id="{81919925-d1f6-b57c-3cae-708a08ee4b92}">
          <p14:sldIdLst>
            <p14:sldId id="271"/>
            <p14:sldId id="27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everyone. Tonight is about one change: starting Monday, October 12, we schedule by shifts. You pick your own shifts in the Hub, and Tier 1, 2 and 3 seats come with a $200 minimum per shift. About 20 minutes, then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analysis behind the whole plan. Each column is a weekday; each number is where that state ranked that day. The dark cells: Nevada, Louisiana, Florida, Texas, New York and California are the top 6 on every single weekday, about half of each day's visits. The next 10 states, our Tier 2 states, fill almost all of places 7 to 16, and together these 16 states are 80 to 85 percent of every day. Michigan is the busiest of the remaining states. Demand is predictable; it's our supply that hasn't matched it. Data: Athena appointments January 1 to October 2, 2026, Monday to Friday, excluding Nevada behavioral health, ancillary staff and async visits. Ties share a rank.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how we read the table. Tier 1 is the six states that are in the top 6 every single weekday: about 57 percent of our visits. Tier 2 is the next 10 states, which hold places 7 to 16 on most days: about a quarter of visits. Together that's 8 in 10. Tier 3 is everything else, 34 states plus DC, each small, but together about 18 percent. Each tier gets its own seat on every shift, so every state has someone licensed there on every shift. Percentages are of weekday visits with a known state, January 1 to October 2,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our patients fall into three tiers of states, our providers have to be organized the same way. Tier 1 providers are licensed in the busiest states and can give time every weekday. Tier 2 providers cover the next 10 states, and those patients go to them first, so Tier 1 stays free for the busiest states. Everyone else is Tier 3 and together covers the rest of the country. Each of you is in exactly one group, because you can only see one patient at a time. Specialists, async-only doctors and our clinic providers have their own seats, which we'll get to. This is why every shift has a Tier 1, Tier 2 and Tier 3 seat.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groups don't fit neatly into Tiers 1 to 3. Specialists, like our endocrinologists and our weight-loss providers, see one kind of visit, so they have their own seats: one Endocrinology seat and two Obesity Medicine seats on every shift. If you do weight-loss visits, you can hold an Obesity Medicine seat on top of your regular seat. Providers licensed in only one state can't cover a tier, so they get a routed provider seat: first in line for every patient from their state. Today that's New York every shift and Mississippi on Thursdays. Async-only doctors and our clinic providers also have their own seats, which we'll see on the seat map.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clinic providers are the one group that can do both. At the Las Vegas clinic and at Iowa Quick Care in Louisiana, providers see patients in person, and when the clinic schedule has room they also see their state's telehealth patients. Nevada is our number one state every single weekday and Louisiana is always in the top 4, so we want the clinic teams seeing as close to all of those patients as possible. That's why every shift has two OS (NV) seats and one OS (LA) seat. It also helps the rest of you: with Nevada and Louisiana covered by the clinics, the Tier 1 seat can focus on Florida, Texas, New York and California. Virtual providers can't take in-person visits, but clinic providers can take telehealth.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candid: the monthly JotForm and the chasing has been painful for everyone. Per-consult pay made block time risky for you. The new system fixes the incentive: you commit to a shift, and in a tier seat you are guaranteed at least $200 for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people remember only one slide, make it this one. Shifts, seats, and a $200 floor for the three tier seats.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 starts intake 30 minutes early so your first patient is ready when you log on. West coast providers: the afternoon shift, 10 am to 2 pm Pacific, is often the easier fit.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puts the last few slides together. Every shift has a seat for each group: the three tier seats, which must be filled every shift and carry the $200 minimum; the specialty and async seats; the clinic seats; and the routed seats. Tiers are about states, not seniority or quality. Your name appears only in the seats you can hold, and the sign-up page shows your seat at the top.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precise here: the $200 minimum applies only to Tier 1, Tier 2 and Tier 3 seats. Nothing changes about per-consult pay. On a normal shift you will earn more than $200; the minimum only matters on an unusually slow shift. No other seat carries the minimum.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it live if you can. The one thing people miss: set the Repeat box before you pick your name. Picking your name with Repeat set to 4 weeks books that same shift for four weeks in one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real page. Mornings on top, afternoons below the bold line. Booked seats show the provider's last name; open seats show Choose your name. Orange text means a seat still needs an MA, which our team handles, not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important ask: if your plans change, drop the seat in the app right away. An empty seat we know about can be filled; a no-show can't.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you understand why some visits don't land on your shift: these visit types are routed to specific providers. The schedulers see these reminders on the sign-up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ask is simple: sign in tonight, check your seat, and book your shifts from October 12 on. Using Repeat is the fastest way to lock in your regular schedule.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the floor. Common questions: Can I hold two seats? Only an Obesity Medicine seat on top of your regular one. What if I'm late or sick? Drop the seat in the app and tell the scheduling team. Does the $200 apply to async or clinic seats? No, Tier 1 to 3 only.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Dark">
    <p:bg>
      <p:bgPr>
        <a:solidFill>
          <a:srgbClr val="0B2E4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2148840"/>
            <a:ext cx="8778240" cy="1463040"/>
          </a:xfrm>
          <a:prstGeom prst="rect">
            <a:avLst/>
          </a:prstGeom>
          <a:noFill/>
          <a:ln/>
        </p:spPr>
        <p:txBody>
          <a:bodyPr wrap="square" rtlCol="0"/>
          <a:lstStyle>
            <a:lvl1pPr algn="l" indent="0" marL="0">
              <a:buNone/>
              <a:defRPr lang="en-US" sz="4800" b="1" dirty="0">
                <a:solidFill>
                  <a:schemeClr val="bg1"/>
                </a:solidFill>
              </a:defRPr>
            </a:lvl1pPr>
          </a:lstStyle>
          <a:p>
            <a:pPr algn="l" indent="0" marL="0">
              <a:buNone/>
            </a:pPr>
            <a:endParaRPr lang="en-US" sz="4800" dirty="0"/>
          </a:p>
        </p:txBody>
      </p:sp>
      <p:sp>
        <p:nvSpPr>
          <p:cNvPr id="3" name="Text 0"/>
          <p:cNvSpPr/>
          <p:nvPr>
            <p:ph idx="101" type="body" hasCustomPrompt="1"/>
          </p:nvPr>
        </p:nvSpPr>
        <p:spPr>
          <a:xfrm>
            <a:off x="548640" y="3749040"/>
            <a:ext cx="8778240" cy="1097280"/>
          </a:xfrm>
          <a:prstGeom prst="rect">
            <a:avLst/>
          </a:prstGeom>
          <a:noFill/>
          <a:ln/>
        </p:spPr>
        <p:txBody>
          <a:bodyPr wrap="square" rtlCol="0"/>
          <a:lstStyle>
            <a:lvl1pPr indent="0" marL="0">
              <a:buNone/>
              <a:defRPr lang="en-US" sz="2000" dirty="0">
                <a:solidFill>
                  <a:schemeClr val="bg2"/>
                </a:solidFill>
              </a:defRPr>
            </a:lvl1pPr>
          </a:lstStyle>
          <a:p>
            <a:pPr indent="0" marL="0">
              <a:buNone/>
            </a:pPr>
            <a:endParaRPr lang="en-US" sz="2000" dirty="0"/>
          </a:p>
        </p:txBody>
      </p:sp>
      <p:sp>
        <p:nvSpPr>
          <p:cNvPr id="4" name="Text 0"/>
          <p:cNvSpPr/>
          <p:nvPr/>
        </p:nvSpPr>
        <p:spPr>
          <a:xfrm>
            <a:off x="548640" y="6126480"/>
            <a:ext cx="4572000" cy="365760"/>
          </a:xfrm>
          <a:prstGeom prst="rect">
            <a:avLst/>
          </a:prstGeom>
          <a:noFill/>
          <a:ln/>
        </p:spPr>
        <p:txBody>
          <a:bodyPr wrap="square" lIns="0" tIns="0" rIns="0" bIns="0" rtlCol="0" anchor="ctr"/>
          <a:lstStyle/>
          <a:p>
            <a:pPr indent="0" marL="0">
              <a:buNone/>
            </a:pPr>
            <a:r>
              <a:rPr lang="en-US" sz="1200" b="1" dirty="0">
                <a:solidFill>
                  <a:schemeClr val="bg1"/>
                </a:solidFill>
              </a:rPr>
              <a:t>My Virtual Physician</a:t>
            </a:r>
            <a:endParaRPr lang="en-US" sz="12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685800"/>
          </a:xfrm>
          <a:prstGeom prst="rect">
            <a:avLst/>
          </a:prstGeom>
          <a:noFill/>
          <a:ln/>
        </p:spPr>
        <p:txBody>
          <a:bodyPr wrap="square" rtlCol="0"/>
          <a:lstStyle>
            <a:lvl1pPr algn="l" indent="0" marL="0">
              <a:buNone/>
              <a:defRPr lang="en-US" sz="3200" b="1" dirty="0">
                <a:solidFill>
                  <a:schemeClr val="tx2"/>
                </a:solidFill>
              </a:defRPr>
            </a:lvl1pPr>
          </a:lstStyle>
          <a:p>
            <a:pPr algn="l" indent="0" marL="0">
              <a:buNone/>
            </a:pPr>
            <a:endParaRPr lang="en-US" sz="3200" dirty="0"/>
          </a:p>
        </p:txBody>
      </p:sp>
      <p:sp>
        <p:nvSpPr>
          <p:cNvPr id="3" name="Text 0"/>
          <p:cNvSpPr/>
          <p:nvPr>
            <p:ph idx="101" type="body" hasCustomPrompt="1"/>
          </p:nvPr>
        </p:nvSpPr>
        <p:spPr>
          <a:xfrm>
            <a:off x="548640" y="1024128"/>
            <a:ext cx="11094415" cy="411480"/>
          </a:xfrm>
          <a:prstGeom prst="rect">
            <a:avLst/>
          </a:prstGeom>
          <a:noFill/>
          <a:ln/>
        </p:spPr>
        <p:txBody>
          <a:bodyPr wrap="square" rtlCol="0"/>
          <a:lstStyle>
            <a:lvl1pPr indent="0" marL="0">
              <a:buNone/>
              <a:defRPr lang="en-US" sz="1600" dirty="0">
                <a:solidFill>
                  <a:schemeClr val="accent2"/>
                </a:solidFill>
              </a:defRPr>
            </a:lvl1pPr>
          </a:lstStyle>
          <a:p>
            <a:pPr indent="0" marL="0">
              <a:buNone/>
            </a:pPr>
            <a:endParaRPr lang="en-US" sz="1600" dirty="0"/>
          </a:p>
        </p:txBody>
      </p:sp>
      <p:sp>
        <p:nvSpPr>
          <p:cNvPr id="4" name="Text 0"/>
          <p:cNvSpPr/>
          <p:nvPr/>
        </p:nvSpPr>
        <p:spPr>
          <a:xfrm>
            <a:off x="548640" y="6400800"/>
            <a:ext cx="7315200" cy="274320"/>
          </a:xfrm>
          <a:prstGeom prst="rect">
            <a:avLst/>
          </a:prstGeom>
          <a:noFill/>
          <a:ln/>
        </p:spPr>
        <p:txBody>
          <a:bodyPr wrap="square" lIns="0" tIns="0" rIns="0" bIns="0" rtlCol="0" anchor="ctr"/>
          <a:lstStyle/>
          <a:p>
            <a:pPr indent="0" marL="0">
              <a:buNone/>
            </a:pPr>
            <a:r>
              <a:rPr lang="en-US" sz="1000" dirty="0">
                <a:solidFill>
                  <a:schemeClr val="accent2"/>
                </a:solidFill>
              </a:rPr>
              <a:t>My Virtual Physician  ·  Provider Town Hall  ·  October 8, 2026</a:t>
            </a:r>
            <a:endParaRPr lang="en-US" sz="1000" dirty="0"/>
          </a:p>
        </p:txBody>
      </p:sp>
      <p:sp>
        <p:nvSpPr>
          <p:cNvPr id="25" name="Slide Number Placeholder 0"/>
          <p:cNvSpPr>
            <a:spLocks noGrp="1"/>
          </p:cNvSpPr>
          <p:nvPr>
            <p:ph type="sldNum" sz="quarter" idx="4294967295"/>
          </p:nvPr>
        </p:nvSpPr>
        <p:spPr>
          <a:xfrm>
            <a:off x="11094415"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46464"/>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94415"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46464"/>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3.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3.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3.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3.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slideLayout" Target="../slideLayouts/slideLayout3.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slideLayout" Target="../slideLayouts/slideLayout3.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Go-live badge"/>
          <p:cNvSpPr/>
          <p:nvPr/>
        </p:nvSpPr>
        <p:spPr>
          <a:xfrm>
            <a:off x="548640" y="1600200"/>
            <a:ext cx="2468880" cy="384048"/>
          </a:xfrm>
          <a:prstGeom prst="roundRect">
            <a:avLst>
              <a:gd name="adj" fmla="val 50000"/>
            </a:avLst>
          </a:prstGeom>
          <a:solidFill>
            <a:schemeClr val="accent3"/>
          </a:solidFill>
          <a:ln/>
        </p:spPr>
      </p:sp>
      <p:sp>
        <p:nvSpPr>
          <p:cNvPr id="3" name="Go-live badge text"/>
          <p:cNvSpPr txBox="1"/>
          <p:nvPr/>
        </p:nvSpPr>
        <p:spPr>
          <a:xfrm>
            <a:off x="548640" y="1600200"/>
            <a:ext cx="2468880" cy="384048"/>
          </a:xfrm>
          <a:prstGeom prst="rect">
            <a:avLst/>
          </a:prstGeom>
          <a:noFill/>
          <a:ln/>
        </p:spPr>
        <p:txBody>
          <a:bodyPr wrap="square" lIns="0" tIns="0" rIns="0" bIns="0" rtlCol="0" anchor="ctr"/>
          <a:lstStyle/>
          <a:p>
            <a:pPr algn="ctr" indent="0" marL="0">
              <a:buNone/>
            </a:pPr>
            <a:r>
              <a:rPr lang="en-US" sz="1200" b="1" dirty="0">
                <a:solidFill>
                  <a:schemeClr val="tx2"/>
                </a:solidFill>
              </a:rPr>
              <a:t>GOES LIVE MONDAY, OCT 12</a:t>
            </a:r>
            <a:endParaRPr lang="en-US" sz="1200" dirty="0"/>
          </a:p>
        </p:txBody>
      </p:sp>
      <p:sp>
        <p:nvSpPr>
          <p:cNvPr id="4" name="Text 0"/>
          <p:cNvSpPr/>
          <p:nvPr>
            <p:ph idx="100" type="title" hasCustomPrompt="1"/>
          </p:nvPr>
        </p:nvSpPr>
        <p:spPr>
          <a:xfrm>
            <a:off x="548640" y="2148840"/>
            <a:ext cx="8778240" cy="1463040"/>
          </a:xfrm>
          <a:prstGeom prst="rect">
            <a:avLst/>
          </a:prstGeom>
          <a:noFill/>
          <a:ln/>
        </p:spPr>
        <p:txBody>
          <a:bodyPr wrap="square" lIns="0" tIns="0" rIns="0" bIns="0" rtlCol="0" anchor="b"/>
          <a:lstStyle/>
          <a:p>
            <a:pPr algn="l" indent="0" marL="0">
              <a:buNone/>
            </a:pPr>
            <a:r>
              <a:rPr lang="en-US" sz="4800" b="1" dirty="0">
                <a:solidFill>
                  <a:schemeClr val="bg1"/>
                </a:solidFill>
              </a:rPr>
              <a:t>Provider Shift Sign-Up</a:t>
            </a:r>
            <a:endParaRPr lang="en-US" sz="4800" dirty="0"/>
          </a:p>
        </p:txBody>
      </p:sp>
      <p:sp>
        <p:nvSpPr>
          <p:cNvPr id="5" name="Text 0"/>
          <p:cNvSpPr/>
          <p:nvPr>
            <p:ph idx="101" type="body" hasCustomPrompt="1"/>
          </p:nvPr>
        </p:nvSpPr>
        <p:spPr>
          <a:xfrm>
            <a:off x="548640" y="3749040"/>
            <a:ext cx="8778240" cy="1097280"/>
          </a:xfrm>
          <a:prstGeom prst="rect">
            <a:avLst/>
          </a:prstGeom>
          <a:noFill/>
          <a:ln/>
        </p:spPr>
        <p:txBody>
          <a:bodyPr wrap="square" lIns="0" tIns="0" rIns="0" bIns="0" rtlCol="0" anchor="t"/>
          <a:lstStyle/>
          <a:p>
            <a:pPr indent="0" marL="0">
              <a:buNone/>
            </a:pPr>
            <a:r>
              <a:rPr lang="en-US" sz="2000" dirty="0">
                <a:solidFill>
                  <a:schemeClr val="bg2"/>
                </a:solidFill>
              </a:rPr>
              <a:t>How scheduling works for our providers, starting October 12</a:t>
            </a:r>
            <a:endParaRPr lang="en-US" sz="2000" dirty="0"/>
          </a:p>
          <a:p>
            <a:pPr indent="0" marL="0">
              <a:buNone/>
            </a:pPr>
            <a:r>
              <a:rPr lang="en-US" sz="1600" dirty="0">
                <a:solidFill>
                  <a:srgbClr val="B8D9EE"/>
                </a:solidFill>
              </a:rPr>
              <a:t>Virtual Town Hall  ·  Thursday, October 8, 2026</a:t>
            </a:r>
            <a:endParaRPr lang="en-US" sz="2000" dirty="0"/>
          </a:p>
        </p:txBody>
      </p:sp>
      <p:pic>
        <p:nvPicPr>
          <p:cNvPr id="6" name="Calendar icon" descr="preencoded.png">    </p:cNvPr>
          <p:cNvPicPr>
            <a:picLocks noChangeAspect="1"/>
          </p:cNvPicPr>
          <p:nvPr/>
        </p:nvPicPr>
        <p:blipFill>
          <a:blip r:embed="rId1"/>
          <a:stretch>
            <a:fillRect/>
          </a:stretch>
        </p:blipFill>
        <p:spPr>
          <a:xfrm>
            <a:off x="9464040" y="2103120"/>
            <a:ext cx="2103120" cy="210312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685800"/>
          </a:xfrm>
          <a:prstGeom prst="rect">
            <a:avLst/>
          </a:prstGeom>
          <a:noFill/>
          <a:ln/>
        </p:spPr>
        <p:txBody>
          <a:bodyPr wrap="square" lIns="0" tIns="0" rIns="0" bIns="0" rtlCol="0" anchor="ctr"/>
          <a:lstStyle/>
          <a:p>
            <a:pPr algn="l" indent="0" marL="0">
              <a:buNone/>
            </a:pPr>
            <a:r>
              <a:rPr lang="en-US" sz="3200" b="1" dirty="0">
                <a:solidFill>
                  <a:schemeClr val="tx2"/>
                </a:solidFill>
              </a:rPr>
              <a:t>Where our patients come from, every weekday</a:t>
            </a:r>
            <a:endParaRPr lang="en-US" sz="3200" dirty="0"/>
          </a:p>
        </p:txBody>
      </p:sp>
      <p:sp>
        <p:nvSpPr>
          <p:cNvPr id="3" name="Text 0"/>
          <p:cNvSpPr/>
          <p:nvPr>
            <p:ph idx="101" type="body" hasCustomPrompt="1"/>
          </p:nvPr>
        </p:nvSpPr>
        <p:spPr>
          <a:xfrm>
            <a:off x="548640" y="1024128"/>
            <a:ext cx="11094415" cy="411480"/>
          </a:xfrm>
          <a:prstGeom prst="rect">
            <a:avLst/>
          </a:prstGeom>
          <a:noFill/>
          <a:ln/>
        </p:spPr>
        <p:txBody>
          <a:bodyPr wrap="square" lIns="0" tIns="0" rIns="0" bIns="0" rtlCol="0" anchor="t"/>
          <a:lstStyle/>
          <a:p>
            <a:pPr indent="0" marL="0">
              <a:buNone/>
            </a:pPr>
            <a:r>
              <a:rPr lang="en-US" sz="1600" dirty="0">
                <a:solidFill>
                  <a:schemeClr val="accent2"/>
                </a:solidFill>
              </a:rPr>
              <a:t>Our busiest states and where each ranked on each weekday  ·  January 1 to October 2, 2026</a:t>
            </a:r>
            <a:endParaRPr lang="en-US" sz="1600" dirty="0"/>
          </a:p>
        </p:txBody>
      </p:sp>
      <p:graphicFrame>
        <p:nvGraphicFramePr>
          <p:cNvPr id="3" name="State ranks"/>
          <p:cNvGraphicFramePr>
            <a:graphicFrameLocks noGrp="1"/>
          </p:cNvGraphicFramePr>
          <p:nvPr>
            <p:extLst>
              <p:ext uri="{D42A27DB-BD31-4B8C-83A1-F6EECF244321}">
                <p14:modId xmlns:p14="http://schemas.microsoft.com/office/powerpoint/2010/main" val="1579011935"/>
              </p:ext>
            </p:extLst>
          </p:nvPr>
        </p:nvGraphicFramePr>
        <p:xfrm>
          <a:off x="548640" y="1554480"/>
          <a:ext cx="5257800" cy="914400"/>
        </p:xfrm>
        <a:graphic>
          <a:graphicData uri="http://schemas.openxmlformats.org/drawingml/2006/table">
            <a:tbl>
              <a:tblPr/>
              <a:tblGrid>
                <a:gridCol w="914400"/>
                <a:gridCol w="868680"/>
                <a:gridCol w="868680"/>
                <a:gridCol w="868680"/>
                <a:gridCol w="868680"/>
                <a:gridCol w="868680"/>
              </a:tblGrid>
              <a:tr h="233172">
                <a:tc>
                  <a:txBody>
                    <a:bodyPr/>
                    <a:lstStyle/>
                    <a:p>
                      <a:pPr algn="l" indent="0" marL="0">
                        <a:buNone/>
                      </a:pPr>
                      <a:r>
                        <a:rPr lang="en-US" sz="1300" b="1" dirty="0">
                          <a:solidFill>
                            <a:srgbClr val="646464"/>
                          </a:solidFill>
                          <a:latin typeface="Calibri" pitchFamily="34" charset="0"/>
                          <a:ea typeface="Calibri" pitchFamily="34" charset="-122"/>
                          <a:cs typeface="Calibri" pitchFamily="34" charset="-120"/>
                        </a:rPr>
                        <a:t>State</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646464"/>
                          </a:solidFill>
                          <a:latin typeface="Calibri" pitchFamily="34" charset="0"/>
                          <a:ea typeface="Calibri" pitchFamily="34" charset="-122"/>
                          <a:cs typeface="Calibri" pitchFamily="34" charset="-120"/>
                        </a:rPr>
                        <a:t>Mon</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646464"/>
                          </a:solidFill>
                          <a:latin typeface="Calibri" pitchFamily="34" charset="0"/>
                          <a:ea typeface="Calibri" pitchFamily="34" charset="-122"/>
                          <a:cs typeface="Calibri" pitchFamily="34" charset="-120"/>
                        </a:rPr>
                        <a:t>Tue</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646464"/>
                          </a:solidFill>
                          <a:latin typeface="Calibri" pitchFamily="34" charset="0"/>
                          <a:ea typeface="Calibri" pitchFamily="34" charset="-122"/>
                          <a:cs typeface="Calibri" pitchFamily="34" charset="-120"/>
                        </a:rPr>
                        <a:t>Wed</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646464"/>
                          </a:solidFill>
                          <a:latin typeface="Calibri" pitchFamily="34" charset="0"/>
                          <a:ea typeface="Calibri" pitchFamily="34" charset="-122"/>
                          <a:cs typeface="Calibri" pitchFamily="34" charset="-120"/>
                        </a:rPr>
                        <a:t>Thu</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646464"/>
                          </a:solidFill>
                          <a:latin typeface="Calibri" pitchFamily="34" charset="0"/>
                          <a:ea typeface="Calibri" pitchFamily="34" charset="-122"/>
                          <a:cs typeface="Calibri" pitchFamily="34" charset="-120"/>
                        </a:rPr>
                        <a:t>Fri</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FFFFF"/>
                    </a:solidFill>
                  </a:tcPr>
                </a:tc>
              </a:tr>
              <a:tr h="233172">
                <a:tc>
                  <a:txBody>
                    <a:bodyPr/>
                    <a:lstStyle/>
                    <a:p>
                      <a:pPr algn="l" indent="0" marL="0">
                        <a:buNone/>
                      </a:pPr>
                      <a:r>
                        <a:rPr lang="en-US" sz="1300" b="1" dirty="0">
                          <a:solidFill>
                            <a:srgbClr val="0B2E4F"/>
                          </a:solidFill>
                          <a:latin typeface="Calibri" pitchFamily="34" charset="0"/>
                          <a:ea typeface="Calibri" pitchFamily="34" charset="-122"/>
                          <a:cs typeface="Calibri" pitchFamily="34" charset="-120"/>
                        </a:rPr>
                        <a:t>NV</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B2E4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B2E4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B2E4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B2E4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B2E4F"/>
                    </a:solidFill>
                  </a:tcPr>
                </a:tc>
              </a:tr>
              <a:tr h="233172">
                <a:tc>
                  <a:txBody>
                    <a:bodyPr/>
                    <a:lstStyle/>
                    <a:p>
                      <a:pPr algn="l" indent="0" marL="0">
                        <a:buNone/>
                      </a:pPr>
                      <a:r>
                        <a:rPr lang="en-US" sz="1300" b="1" dirty="0">
                          <a:solidFill>
                            <a:srgbClr val="0B2E4F"/>
                          </a:solidFill>
                          <a:latin typeface="Calibri" pitchFamily="34" charset="0"/>
                          <a:ea typeface="Calibri" pitchFamily="34" charset="-122"/>
                          <a:cs typeface="Calibri" pitchFamily="34" charset="-120"/>
                        </a:rPr>
                        <a:t>LA</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B2E4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B2E4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B2E4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B2E4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B2E4F"/>
                    </a:solidFill>
                  </a:tcPr>
                </a:tc>
              </a:tr>
              <a:tr h="233172">
                <a:tc>
                  <a:txBody>
                    <a:bodyPr/>
                    <a:lstStyle/>
                    <a:p>
                      <a:pPr algn="l" indent="0" marL="0">
                        <a:buNone/>
                      </a:pPr>
                      <a:r>
                        <a:rPr lang="en-US" sz="1300" b="1" dirty="0">
                          <a:solidFill>
                            <a:srgbClr val="0B2E4F"/>
                          </a:solidFill>
                          <a:latin typeface="Calibri" pitchFamily="34" charset="0"/>
                          <a:ea typeface="Calibri" pitchFamily="34" charset="-122"/>
                          <a:cs typeface="Calibri" pitchFamily="34" charset="-120"/>
                        </a:rPr>
                        <a:t>FL</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B2E4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B2E4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B2E4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B2E4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B2E4F"/>
                    </a:solidFill>
                  </a:tcPr>
                </a:tc>
              </a:tr>
              <a:tr h="233172">
                <a:tc>
                  <a:txBody>
                    <a:bodyPr/>
                    <a:lstStyle/>
                    <a:p>
                      <a:pPr algn="l" indent="0" marL="0">
                        <a:buNone/>
                      </a:pPr>
                      <a:r>
                        <a:rPr lang="en-US" sz="1300" b="1" dirty="0">
                          <a:solidFill>
                            <a:srgbClr val="0B2E4F"/>
                          </a:solidFill>
                          <a:latin typeface="Calibri" pitchFamily="34" charset="0"/>
                          <a:ea typeface="Calibri" pitchFamily="34" charset="-122"/>
                          <a:cs typeface="Calibri" pitchFamily="34" charset="-120"/>
                        </a:rPr>
                        <a:t>TX</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B2E4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B2E4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6</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B2E4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B2E4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B2E4F"/>
                    </a:solidFill>
                  </a:tcPr>
                </a:tc>
              </a:tr>
              <a:tr h="233172">
                <a:tc>
                  <a:txBody>
                    <a:bodyPr/>
                    <a:lstStyle/>
                    <a:p>
                      <a:pPr algn="l" indent="0" marL="0">
                        <a:buNone/>
                      </a:pPr>
                      <a:r>
                        <a:rPr lang="en-US" sz="1300" b="1" dirty="0">
                          <a:solidFill>
                            <a:srgbClr val="0B2E4F"/>
                          </a:solidFill>
                          <a:latin typeface="Calibri" pitchFamily="34" charset="0"/>
                          <a:ea typeface="Calibri" pitchFamily="34" charset="-122"/>
                          <a:cs typeface="Calibri" pitchFamily="34" charset="-120"/>
                        </a:rPr>
                        <a:t>NY</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6</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B2E4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B2E4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B2E4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B2E4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B2E4F"/>
                    </a:solidFill>
                  </a:tcPr>
                </a:tc>
              </a:tr>
              <a:tr h="233172">
                <a:tc>
                  <a:txBody>
                    <a:bodyPr/>
                    <a:lstStyle/>
                    <a:p>
                      <a:pPr algn="l" indent="0" marL="0">
                        <a:buNone/>
                      </a:pPr>
                      <a:r>
                        <a:rPr lang="en-US" sz="1300" b="1" dirty="0">
                          <a:solidFill>
                            <a:srgbClr val="0B2E4F"/>
                          </a:solidFill>
                          <a:latin typeface="Calibri" pitchFamily="34" charset="0"/>
                          <a:ea typeface="Calibri" pitchFamily="34" charset="-122"/>
                          <a:cs typeface="Calibri" pitchFamily="34" charset="-120"/>
                        </a:rPr>
                        <a:t>CA</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B2E4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B2E4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B2E4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6</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B2E4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6</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B2E4F"/>
                    </a:solidFill>
                  </a:tcPr>
                </a:tc>
              </a:tr>
              <a:tr h="233172">
                <a:tc>
                  <a:txBody>
                    <a:bodyPr/>
                    <a:lstStyle/>
                    <a:p>
                      <a:pPr algn="l" indent="0" marL="0">
                        <a:buNone/>
                      </a:pPr>
                      <a:r>
                        <a:rPr lang="en-US" sz="1300" b="1" dirty="0">
                          <a:solidFill>
                            <a:srgbClr val="0096DC"/>
                          </a:solidFill>
                          <a:latin typeface="Calibri" pitchFamily="34" charset="0"/>
                          <a:ea typeface="Calibri" pitchFamily="34" charset="-122"/>
                          <a:cs typeface="Calibri" pitchFamily="34" charset="-120"/>
                        </a:rPr>
                        <a:t>GA</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7</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7</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10</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8</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11</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r>
              <a:tr h="233172">
                <a:tc>
                  <a:txBody>
                    <a:bodyPr/>
                    <a:lstStyle/>
                    <a:p>
                      <a:pPr algn="l" indent="0" marL="0">
                        <a:buNone/>
                      </a:pPr>
                      <a:r>
                        <a:rPr lang="en-US" sz="1300" b="1" dirty="0">
                          <a:solidFill>
                            <a:srgbClr val="0096DC"/>
                          </a:solidFill>
                          <a:latin typeface="Calibri" pitchFamily="34" charset="0"/>
                          <a:ea typeface="Calibri" pitchFamily="34" charset="-122"/>
                          <a:cs typeface="Calibri" pitchFamily="34" charset="-120"/>
                        </a:rPr>
                        <a:t>MA</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9</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8</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8</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7</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7</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r>
              <a:tr h="233172">
                <a:tc>
                  <a:txBody>
                    <a:bodyPr/>
                    <a:lstStyle/>
                    <a:p>
                      <a:pPr algn="l" indent="0" marL="0">
                        <a:buNone/>
                      </a:pPr>
                      <a:r>
                        <a:rPr lang="en-US" sz="1300" b="1" dirty="0">
                          <a:solidFill>
                            <a:srgbClr val="0096DC"/>
                          </a:solidFill>
                          <a:latin typeface="Calibri" pitchFamily="34" charset="0"/>
                          <a:ea typeface="Calibri" pitchFamily="34" charset="-122"/>
                          <a:cs typeface="Calibri" pitchFamily="34" charset="-120"/>
                        </a:rPr>
                        <a:t>IN</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8</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16</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7</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10</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8</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r>
              <a:tr h="233172">
                <a:tc>
                  <a:txBody>
                    <a:bodyPr/>
                    <a:lstStyle/>
                    <a:p>
                      <a:pPr algn="l" indent="0" marL="0">
                        <a:buNone/>
                      </a:pPr>
                      <a:r>
                        <a:rPr lang="en-US" sz="1300" b="1" dirty="0">
                          <a:solidFill>
                            <a:srgbClr val="0096DC"/>
                          </a:solidFill>
                          <a:latin typeface="Calibri" pitchFamily="34" charset="0"/>
                          <a:ea typeface="Calibri" pitchFamily="34" charset="-122"/>
                          <a:cs typeface="Calibri" pitchFamily="34" charset="-120"/>
                        </a:rPr>
                        <a:t>VA</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10</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12</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9</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8</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14</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r>
              <a:tr h="233172">
                <a:tc>
                  <a:txBody>
                    <a:bodyPr/>
                    <a:lstStyle/>
                    <a:p>
                      <a:pPr algn="l" indent="0" marL="0">
                        <a:buNone/>
                      </a:pPr>
                      <a:r>
                        <a:rPr lang="en-US" sz="1300" b="1" dirty="0">
                          <a:solidFill>
                            <a:srgbClr val="0096DC"/>
                          </a:solidFill>
                          <a:latin typeface="Calibri" pitchFamily="34" charset="0"/>
                          <a:ea typeface="Calibri" pitchFamily="34" charset="-122"/>
                          <a:cs typeface="Calibri" pitchFamily="34" charset="-120"/>
                        </a:rPr>
                        <a:t>PA</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16</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9</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12</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13</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9</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r>
              <a:tr h="233172">
                <a:tc>
                  <a:txBody>
                    <a:bodyPr/>
                    <a:lstStyle/>
                    <a:p>
                      <a:pPr algn="l" indent="0" marL="0">
                        <a:buNone/>
                      </a:pPr>
                      <a:r>
                        <a:rPr lang="en-US" sz="1300" b="1" dirty="0">
                          <a:solidFill>
                            <a:srgbClr val="0096DC"/>
                          </a:solidFill>
                          <a:latin typeface="Calibri" pitchFamily="34" charset="0"/>
                          <a:ea typeface="Calibri" pitchFamily="34" charset="-122"/>
                          <a:cs typeface="Calibri" pitchFamily="34" charset="-120"/>
                        </a:rPr>
                        <a:t>NC</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12</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15</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12</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12</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14</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r>
              <a:tr h="233172">
                <a:tc>
                  <a:txBody>
                    <a:bodyPr/>
                    <a:lstStyle/>
                    <a:p>
                      <a:pPr algn="l" indent="0" marL="0">
                        <a:buNone/>
                      </a:pPr>
                      <a:r>
                        <a:rPr lang="en-US" sz="1300" b="1" dirty="0">
                          <a:solidFill>
                            <a:srgbClr val="0096DC"/>
                          </a:solidFill>
                          <a:latin typeface="Calibri" pitchFamily="34" charset="0"/>
                          <a:ea typeface="Calibri" pitchFamily="34" charset="-122"/>
                          <a:cs typeface="Calibri" pitchFamily="34" charset="-120"/>
                        </a:rPr>
                        <a:t>OH</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13</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11</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10</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15</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c>
                  <a:txBody>
                    <a:bodyPr/>
                    <a:lstStyle/>
                    <a:p>
                      <a:pPr algn="ctr" indent="0" marL="0">
                        <a:buNone/>
                      </a:pPr>
                      <a:r>
                        <a:rPr lang="en-US" sz="1300" dirty="0">
                          <a:solidFill>
                            <a:srgbClr val="0B2E4F"/>
                          </a:solidFill>
                          <a:latin typeface="Calibri" pitchFamily="34" charset="0"/>
                          <a:ea typeface="Calibri" pitchFamily="34" charset="-122"/>
                          <a:cs typeface="Calibri" pitchFamily="34" charset="-120"/>
                        </a:rPr>
                        <a:t>17</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6F5FC"/>
                    </a:solidFill>
                  </a:tcPr>
                </a:tc>
              </a:tr>
              <a:tr h="233172">
                <a:tc>
                  <a:txBody>
                    <a:bodyPr/>
                    <a:lstStyle/>
                    <a:p>
                      <a:pPr algn="l" indent="0" marL="0">
                        <a:buNone/>
                      </a:pPr>
                      <a:r>
                        <a:rPr lang="en-US" sz="1300" b="1" dirty="0">
                          <a:solidFill>
                            <a:srgbClr val="0096DC"/>
                          </a:solidFill>
                          <a:latin typeface="Calibri" pitchFamily="34" charset="0"/>
                          <a:ea typeface="Calibri" pitchFamily="34" charset="-122"/>
                          <a:cs typeface="Calibri" pitchFamily="34" charset="-120"/>
                        </a:rPr>
                        <a:t>SC</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1300" dirty="0">
                          <a:solidFill>
                            <a:srgbClr val="0B2E4F"/>
                          </a:solidFill>
                          <a:latin typeface="Calibri" pitchFamily="34" charset="0"/>
                          <a:ea typeface="Calibri" pitchFamily="34" charset="-122"/>
                          <a:cs typeface="Calibri" pitchFamily="34" charset="-120"/>
                        </a:rPr>
                        <a:t>17</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6F5FC"/>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10</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12</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c>
                  <a:txBody>
                    <a:bodyPr/>
                    <a:lstStyle/>
                    <a:p>
                      <a:pPr algn="ctr" indent="0" marL="0">
                        <a:buNone/>
                      </a:pPr>
                      <a:r>
                        <a:rPr lang="en-US" sz="1300" dirty="0">
                          <a:solidFill>
                            <a:srgbClr val="0B2E4F"/>
                          </a:solidFill>
                          <a:latin typeface="Calibri" pitchFamily="34" charset="0"/>
                          <a:ea typeface="Calibri" pitchFamily="34" charset="-122"/>
                          <a:cs typeface="Calibri" pitchFamily="34" charset="-120"/>
                        </a:rPr>
                        <a:t>17</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6F5FC"/>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11</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r>
              <a:tr h="233172">
                <a:tc>
                  <a:txBody>
                    <a:bodyPr/>
                    <a:lstStyle/>
                    <a:p>
                      <a:pPr algn="l" indent="0" marL="0">
                        <a:buNone/>
                      </a:pPr>
                      <a:r>
                        <a:rPr lang="en-US" sz="1300" b="1" dirty="0">
                          <a:solidFill>
                            <a:srgbClr val="0096DC"/>
                          </a:solidFill>
                          <a:latin typeface="Calibri" pitchFamily="34" charset="0"/>
                          <a:ea typeface="Calibri" pitchFamily="34" charset="-122"/>
                          <a:cs typeface="Calibri" pitchFamily="34" charset="-120"/>
                        </a:rPr>
                        <a:t>MO</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11</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13</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15</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c>
                  <a:txBody>
                    <a:bodyPr/>
                    <a:lstStyle/>
                    <a:p>
                      <a:pPr algn="ctr" indent="0" marL="0">
                        <a:buNone/>
                      </a:pPr>
                      <a:r>
                        <a:rPr lang="en-US" sz="1300" dirty="0">
                          <a:solidFill>
                            <a:srgbClr val="0B2E4F"/>
                          </a:solidFill>
                          <a:latin typeface="Calibri" pitchFamily="34" charset="0"/>
                          <a:ea typeface="Calibri" pitchFamily="34" charset="-122"/>
                          <a:cs typeface="Calibri" pitchFamily="34" charset="-120"/>
                        </a:rPr>
                        <a:t>17</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6F5FC"/>
                    </a:solidFill>
                  </a:tcPr>
                </a:tc>
                <a:tc>
                  <a:txBody>
                    <a:bodyPr/>
                    <a:lstStyle/>
                    <a:p>
                      <a:pPr algn="ctr" indent="0" marL="0">
                        <a:buNone/>
                      </a:pPr>
                      <a:r>
                        <a:rPr lang="en-US" sz="1300" dirty="0">
                          <a:solidFill>
                            <a:srgbClr val="0B2E4F"/>
                          </a:solidFill>
                          <a:latin typeface="Calibri" pitchFamily="34" charset="0"/>
                          <a:ea typeface="Calibri" pitchFamily="34" charset="-122"/>
                          <a:cs typeface="Calibri" pitchFamily="34" charset="-120"/>
                        </a:rPr>
                        <a:t>23</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6F5FC"/>
                    </a:solidFill>
                  </a:tcPr>
                </a:tc>
              </a:tr>
              <a:tr h="233172">
                <a:tc>
                  <a:txBody>
                    <a:bodyPr/>
                    <a:lstStyle/>
                    <a:p>
                      <a:pPr algn="l" indent="0" marL="0">
                        <a:buNone/>
                      </a:pPr>
                      <a:r>
                        <a:rPr lang="en-US" sz="1300" b="1" dirty="0">
                          <a:solidFill>
                            <a:srgbClr val="0096DC"/>
                          </a:solidFill>
                          <a:latin typeface="Calibri" pitchFamily="34" charset="0"/>
                          <a:ea typeface="Calibri" pitchFamily="34" charset="-122"/>
                          <a:cs typeface="Calibri" pitchFamily="34" charset="-120"/>
                        </a:rPr>
                        <a:t>MD</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15</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c>
                  <a:txBody>
                    <a:bodyPr/>
                    <a:lstStyle/>
                    <a:p>
                      <a:pPr algn="ctr" indent="0" marL="0">
                        <a:buNone/>
                      </a:pPr>
                      <a:r>
                        <a:rPr lang="en-US" sz="1300" dirty="0">
                          <a:solidFill>
                            <a:srgbClr val="0B2E4F"/>
                          </a:solidFill>
                          <a:latin typeface="Calibri" pitchFamily="34" charset="0"/>
                          <a:ea typeface="Calibri" pitchFamily="34" charset="-122"/>
                          <a:cs typeface="Calibri" pitchFamily="34" charset="-120"/>
                        </a:rPr>
                        <a:t>20</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6F5FC"/>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15</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15</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10</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r>
              <a:tr h="233172">
                <a:tc>
                  <a:txBody>
                    <a:bodyPr/>
                    <a:lstStyle/>
                    <a:p>
                      <a:pPr algn="l" indent="0" marL="0">
                        <a:buNone/>
                      </a:pPr>
                      <a:r>
                        <a:rPr lang="en-US" sz="1300" b="1" dirty="0">
                          <a:solidFill>
                            <a:srgbClr val="646464"/>
                          </a:solidFill>
                          <a:latin typeface="Calibri" pitchFamily="34" charset="0"/>
                          <a:ea typeface="Calibri" pitchFamily="34" charset="-122"/>
                          <a:cs typeface="Calibri" pitchFamily="34" charset="-120"/>
                        </a:rPr>
                        <a:t>MI</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13</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13</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c>
                  <a:txBody>
                    <a:bodyPr/>
                    <a:lstStyle/>
                    <a:p>
                      <a:pPr algn="ctr" indent="0" marL="0">
                        <a:buNone/>
                      </a:pPr>
                      <a:r>
                        <a:rPr lang="en-US" sz="1300" dirty="0">
                          <a:solidFill>
                            <a:srgbClr val="0B2E4F"/>
                          </a:solidFill>
                          <a:latin typeface="Calibri" pitchFamily="34" charset="0"/>
                          <a:ea typeface="Calibri" pitchFamily="34" charset="-122"/>
                          <a:cs typeface="Calibri" pitchFamily="34" charset="-120"/>
                        </a:rPr>
                        <a:t>19</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6F5FC"/>
                    </a:solidFill>
                  </a:tcPr>
                </a:tc>
                <a:tc>
                  <a:txBody>
                    <a:bodyPr/>
                    <a:lstStyle/>
                    <a:p>
                      <a:pPr algn="ctr" indent="0" marL="0">
                        <a:buNone/>
                      </a:pPr>
                      <a:r>
                        <a:rPr lang="en-US" sz="1300" dirty="0">
                          <a:solidFill>
                            <a:srgbClr val="0B2E4F"/>
                          </a:solidFill>
                          <a:latin typeface="Calibri" pitchFamily="34" charset="0"/>
                          <a:ea typeface="Calibri" pitchFamily="34" charset="-122"/>
                          <a:cs typeface="Calibri" pitchFamily="34" charset="-120"/>
                        </a:rPr>
                        <a:t>20</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6F5FC"/>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16</a:t>
                      </a:r>
                      <a:endParaRPr lang="en-US" sz="1300" dirty="0">
                        <a:latin typeface="Calibri" charset="0"/>
                        <a:ea typeface="Calibri" charset="0"/>
                        <a:cs typeface="Calibri" charset="0"/>
                      </a:endParaRPr>
                    </a:p>
                  </a:txBody>
                  <a:tcPr marL="54864" marR="54864"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096DC"/>
                    </a:solidFill>
                  </a:tcPr>
                </a:tc>
              </a:tr>
            </a:tbl>
          </a:graphicData>
        </a:graphic>
      </p:graphicFrame>
      <p:sp>
        <p:nvSpPr>
          <p:cNvPr id="5" name="Legend swatch 1"/>
          <p:cNvSpPr/>
          <p:nvPr/>
        </p:nvSpPr>
        <p:spPr>
          <a:xfrm>
            <a:off x="548640" y="5916168"/>
            <a:ext cx="201168" cy="201168"/>
          </a:xfrm>
          <a:prstGeom prst="rect">
            <a:avLst/>
          </a:prstGeom>
          <a:solidFill>
            <a:srgbClr val="0B2E4F"/>
          </a:solidFill>
          <a:ln w="12700">
            <a:solidFill>
              <a:srgbClr val="0B2E4F"/>
            </a:solidFill>
            <a:prstDash val="solid"/>
          </a:ln>
        </p:spPr>
      </p:sp>
      <p:sp>
        <p:nvSpPr>
          <p:cNvPr id="6" name="Legend label 1"/>
          <p:cNvSpPr txBox="1"/>
          <p:nvPr/>
        </p:nvSpPr>
        <p:spPr>
          <a:xfrm>
            <a:off x="822960" y="5879592"/>
            <a:ext cx="1463040" cy="274320"/>
          </a:xfrm>
          <a:prstGeom prst="rect">
            <a:avLst/>
          </a:prstGeom>
          <a:noFill/>
          <a:ln/>
        </p:spPr>
        <p:txBody>
          <a:bodyPr wrap="square" lIns="0" tIns="0" rIns="0" bIns="0" rtlCol="0" anchor="ctr"/>
          <a:lstStyle/>
          <a:p>
            <a:pPr indent="0" marL="0">
              <a:buNone/>
            </a:pPr>
            <a:r>
              <a:rPr lang="en-US" sz="1200" dirty="0">
                <a:solidFill>
                  <a:srgbClr val="646464"/>
                </a:solidFill>
              </a:rPr>
              <a:t>Top 6 that day</a:t>
            </a:r>
            <a:endParaRPr lang="en-US" sz="1200" dirty="0"/>
          </a:p>
        </p:txBody>
      </p:sp>
      <p:sp>
        <p:nvSpPr>
          <p:cNvPr id="7" name="Legend swatch 2"/>
          <p:cNvSpPr/>
          <p:nvPr/>
        </p:nvSpPr>
        <p:spPr>
          <a:xfrm>
            <a:off x="2331720" y="5916168"/>
            <a:ext cx="201168" cy="201168"/>
          </a:xfrm>
          <a:prstGeom prst="rect">
            <a:avLst/>
          </a:prstGeom>
          <a:solidFill>
            <a:srgbClr val="0096DC"/>
          </a:solidFill>
          <a:ln w="12700">
            <a:solidFill>
              <a:srgbClr val="0096DC"/>
            </a:solidFill>
            <a:prstDash val="solid"/>
          </a:ln>
        </p:spPr>
      </p:sp>
      <p:sp>
        <p:nvSpPr>
          <p:cNvPr id="8" name="Legend label 2"/>
          <p:cNvSpPr txBox="1"/>
          <p:nvPr/>
        </p:nvSpPr>
        <p:spPr>
          <a:xfrm>
            <a:off x="2606040" y="5879592"/>
            <a:ext cx="1463040" cy="274320"/>
          </a:xfrm>
          <a:prstGeom prst="rect">
            <a:avLst/>
          </a:prstGeom>
          <a:noFill/>
          <a:ln/>
        </p:spPr>
        <p:txBody>
          <a:bodyPr wrap="square" lIns="0" tIns="0" rIns="0" bIns="0" rtlCol="0" anchor="ctr"/>
          <a:lstStyle/>
          <a:p>
            <a:pPr indent="0" marL="0">
              <a:buNone/>
            </a:pPr>
            <a:r>
              <a:rPr lang="en-US" sz="1200" dirty="0">
                <a:solidFill>
                  <a:srgbClr val="646464"/>
                </a:solidFill>
              </a:rPr>
              <a:t>Ranked 7–16</a:t>
            </a:r>
            <a:endParaRPr lang="en-US" sz="1200" dirty="0"/>
          </a:p>
        </p:txBody>
      </p:sp>
      <p:sp>
        <p:nvSpPr>
          <p:cNvPr id="9" name="Legend swatch 3"/>
          <p:cNvSpPr/>
          <p:nvPr/>
        </p:nvSpPr>
        <p:spPr>
          <a:xfrm>
            <a:off x="4114800" y="5916168"/>
            <a:ext cx="201168" cy="201168"/>
          </a:xfrm>
          <a:prstGeom prst="rect">
            <a:avLst/>
          </a:prstGeom>
          <a:solidFill>
            <a:srgbClr val="E6F5FC"/>
          </a:solidFill>
          <a:ln w="12700">
            <a:solidFill>
              <a:srgbClr val="E6F5FC"/>
            </a:solidFill>
            <a:prstDash val="solid"/>
          </a:ln>
        </p:spPr>
      </p:sp>
      <p:sp>
        <p:nvSpPr>
          <p:cNvPr id="10" name="Legend label 3"/>
          <p:cNvSpPr txBox="1"/>
          <p:nvPr/>
        </p:nvSpPr>
        <p:spPr>
          <a:xfrm>
            <a:off x="4389120" y="5879592"/>
            <a:ext cx="1463040" cy="274320"/>
          </a:xfrm>
          <a:prstGeom prst="rect">
            <a:avLst/>
          </a:prstGeom>
          <a:noFill/>
          <a:ln/>
        </p:spPr>
        <p:txBody>
          <a:bodyPr wrap="square" lIns="0" tIns="0" rIns="0" bIns="0" rtlCol="0" anchor="ctr"/>
          <a:lstStyle/>
          <a:p>
            <a:pPr indent="0" marL="0">
              <a:buNone/>
            </a:pPr>
            <a:r>
              <a:rPr lang="en-US" sz="1200" dirty="0">
                <a:solidFill>
                  <a:srgbClr val="646464"/>
                </a:solidFill>
              </a:rPr>
              <a:t>Ranked 17 or lower</a:t>
            </a:r>
            <a:endParaRPr lang="en-US" sz="1200" dirty="0"/>
          </a:p>
        </p:txBody>
      </p:sp>
      <p:sp>
        <p:nvSpPr>
          <p:cNvPr id="11" name="Takeaway card 1"/>
          <p:cNvSpPr/>
          <p:nvPr/>
        </p:nvSpPr>
        <p:spPr>
          <a:xfrm>
            <a:off x="6446520" y="1554480"/>
            <a:ext cx="5196535" cy="1280160"/>
          </a:xfrm>
          <a:prstGeom prst="roundRect">
            <a:avLst>
              <a:gd name="adj" fmla="val 8571"/>
            </a:avLst>
          </a:prstGeom>
          <a:solidFill>
            <a:srgbClr val="0B2E4F"/>
          </a:solidFill>
          <a:ln/>
        </p:spPr>
      </p:sp>
      <p:sp>
        <p:nvSpPr>
          <p:cNvPr id="12" name="Takeaway stat 1"/>
          <p:cNvSpPr txBox="1"/>
          <p:nvPr/>
        </p:nvSpPr>
        <p:spPr>
          <a:xfrm>
            <a:off x="6720840" y="1691640"/>
            <a:ext cx="1828800" cy="1005840"/>
          </a:xfrm>
          <a:prstGeom prst="rect">
            <a:avLst/>
          </a:prstGeom>
          <a:noFill/>
          <a:ln/>
        </p:spPr>
        <p:txBody>
          <a:bodyPr wrap="square" lIns="0" tIns="0" rIns="0" bIns="0" rtlCol="0" anchor="ctr"/>
          <a:lstStyle/>
          <a:p>
            <a:pPr indent="0" marL="0">
              <a:buNone/>
            </a:pPr>
            <a:r>
              <a:rPr lang="en-US" sz="2600" b="1" dirty="0">
                <a:solidFill>
                  <a:srgbClr val="FFFFFF"/>
                </a:solidFill>
              </a:rPr>
              <a:t>Every day</a:t>
            </a:r>
            <a:endParaRPr lang="en-US" sz="2600" dirty="0"/>
          </a:p>
        </p:txBody>
      </p:sp>
      <p:sp>
        <p:nvSpPr>
          <p:cNvPr id="13" name="Takeaway text 1"/>
          <p:cNvSpPr txBox="1"/>
          <p:nvPr/>
        </p:nvSpPr>
        <p:spPr>
          <a:xfrm>
            <a:off x="8595360" y="1645920"/>
            <a:ext cx="2819095" cy="1097280"/>
          </a:xfrm>
          <a:prstGeom prst="rect">
            <a:avLst/>
          </a:prstGeom>
          <a:noFill/>
          <a:ln/>
        </p:spPr>
        <p:txBody>
          <a:bodyPr wrap="square" lIns="0" tIns="0" rIns="0" bIns="0" rtlCol="0" anchor="ctr"/>
          <a:lstStyle/>
          <a:p>
            <a:pPr indent="0" marL="0">
              <a:buNone/>
            </a:pPr>
            <a:r>
              <a:rPr lang="en-US" sz="1600" b="1" dirty="0">
                <a:solidFill>
                  <a:srgbClr val="FFFFFF"/>
                </a:solidFill>
              </a:rPr>
              <a:t>The same 6 states are the top 6</a:t>
            </a:r>
            <a:endParaRPr lang="en-US" sz="1600" dirty="0"/>
          </a:p>
          <a:p>
            <a:pPr indent="0" marL="0">
              <a:buNone/>
            </a:pPr>
            <a:r>
              <a:rPr lang="en-US" sz="1300" dirty="0">
                <a:solidFill>
                  <a:srgbClr val="B8D9EE"/>
                </a:solidFill>
              </a:rPr>
              <a:t>Nevada, Louisiana, Florida, Texas, New York and California, every weekday. About half of each day's visits.</a:t>
            </a:r>
            <a:endParaRPr lang="en-US" sz="1600" dirty="0"/>
          </a:p>
        </p:txBody>
      </p:sp>
      <p:sp>
        <p:nvSpPr>
          <p:cNvPr id="14" name="Takeaway card 2"/>
          <p:cNvSpPr/>
          <p:nvPr/>
        </p:nvSpPr>
        <p:spPr>
          <a:xfrm>
            <a:off x="6446520" y="3017520"/>
            <a:ext cx="5196535" cy="1280160"/>
          </a:xfrm>
          <a:prstGeom prst="roundRect">
            <a:avLst>
              <a:gd name="adj" fmla="val 8571"/>
            </a:avLst>
          </a:prstGeom>
          <a:solidFill>
            <a:srgbClr val="E6F5FC"/>
          </a:solidFill>
          <a:ln/>
        </p:spPr>
      </p:sp>
      <p:sp>
        <p:nvSpPr>
          <p:cNvPr id="15" name="Takeaway stat 2"/>
          <p:cNvSpPr txBox="1"/>
          <p:nvPr/>
        </p:nvSpPr>
        <p:spPr>
          <a:xfrm>
            <a:off x="6720840" y="3154680"/>
            <a:ext cx="1828800" cy="1005840"/>
          </a:xfrm>
          <a:prstGeom prst="rect">
            <a:avLst/>
          </a:prstGeom>
          <a:noFill/>
          <a:ln/>
        </p:spPr>
        <p:txBody>
          <a:bodyPr wrap="square" lIns="0" tIns="0" rIns="0" bIns="0" rtlCol="0" anchor="ctr"/>
          <a:lstStyle/>
          <a:p>
            <a:pPr indent="0" marL="0">
              <a:buNone/>
            </a:pPr>
            <a:r>
              <a:rPr lang="en-US" sz="2600" b="1" dirty="0">
                <a:solidFill>
                  <a:srgbClr val="0096DC"/>
                </a:solidFill>
              </a:rPr>
              <a:t>8 in 10</a:t>
            </a:r>
            <a:endParaRPr lang="en-US" sz="2600" dirty="0"/>
          </a:p>
        </p:txBody>
      </p:sp>
      <p:sp>
        <p:nvSpPr>
          <p:cNvPr id="16" name="Takeaway text 2"/>
          <p:cNvSpPr txBox="1"/>
          <p:nvPr/>
        </p:nvSpPr>
        <p:spPr>
          <a:xfrm>
            <a:off x="8595360" y="3108960"/>
            <a:ext cx="2819095" cy="1097280"/>
          </a:xfrm>
          <a:prstGeom prst="rect">
            <a:avLst/>
          </a:prstGeom>
          <a:noFill/>
          <a:ln/>
        </p:spPr>
        <p:txBody>
          <a:bodyPr wrap="square" lIns="0" tIns="0" rIns="0" bIns="0" rtlCol="0" anchor="ctr"/>
          <a:lstStyle/>
          <a:p>
            <a:pPr indent="0" marL="0">
              <a:buNone/>
            </a:pPr>
            <a:r>
              <a:rPr lang="en-US" sz="1600" b="1" dirty="0">
                <a:solidFill>
                  <a:srgbClr val="0B2E4F"/>
                </a:solidFill>
              </a:rPr>
              <a:t>visits come from just 16 states</a:t>
            </a:r>
            <a:endParaRPr lang="en-US" sz="1600" dirty="0"/>
          </a:p>
          <a:p>
            <a:pPr indent="0" marL="0">
              <a:buNone/>
            </a:pPr>
            <a:r>
              <a:rPr lang="en-US" sz="1300" dirty="0">
                <a:solidFill>
                  <a:srgbClr val="1F2A36"/>
                </a:solidFill>
              </a:rPr>
              <a:t>The top 6 plus 10 more states make up 80 to 85% of every weekday. Those 10 are our Tier 2 states.</a:t>
            </a:r>
            <a:endParaRPr lang="en-US" sz="1600" dirty="0"/>
          </a:p>
        </p:txBody>
      </p:sp>
      <p:sp>
        <p:nvSpPr>
          <p:cNvPr id="17" name="Takeaway card 3"/>
          <p:cNvSpPr/>
          <p:nvPr/>
        </p:nvSpPr>
        <p:spPr>
          <a:xfrm>
            <a:off x="6446520" y="4480560"/>
            <a:ext cx="5196535" cy="1280160"/>
          </a:xfrm>
          <a:prstGeom prst="roundRect">
            <a:avLst>
              <a:gd name="adj" fmla="val 8571"/>
            </a:avLst>
          </a:prstGeom>
          <a:solidFill>
            <a:srgbClr val="F4F7FA"/>
          </a:solidFill>
          <a:ln/>
        </p:spPr>
      </p:sp>
      <p:sp>
        <p:nvSpPr>
          <p:cNvPr id="18" name="Takeaway stat 3"/>
          <p:cNvSpPr txBox="1"/>
          <p:nvPr/>
        </p:nvSpPr>
        <p:spPr>
          <a:xfrm>
            <a:off x="6720840" y="4617720"/>
            <a:ext cx="1828800" cy="1005840"/>
          </a:xfrm>
          <a:prstGeom prst="rect">
            <a:avLst/>
          </a:prstGeom>
          <a:noFill/>
          <a:ln/>
        </p:spPr>
        <p:txBody>
          <a:bodyPr wrap="square" lIns="0" tIns="0" rIns="0" bIns="0" rtlCol="0" anchor="ctr"/>
          <a:lstStyle/>
          <a:p>
            <a:pPr indent="0" marL="0">
              <a:buNone/>
            </a:pPr>
            <a:r>
              <a:rPr lang="en-US" sz="2600" b="1" dirty="0">
                <a:solidFill>
                  <a:srgbClr val="0096DC"/>
                </a:solidFill>
              </a:rPr>
              <a:t>Predictable</a:t>
            </a:r>
            <a:endParaRPr lang="en-US" sz="2600" dirty="0"/>
          </a:p>
        </p:txBody>
      </p:sp>
      <p:sp>
        <p:nvSpPr>
          <p:cNvPr id="19" name="Takeaway text 3"/>
          <p:cNvSpPr txBox="1"/>
          <p:nvPr/>
        </p:nvSpPr>
        <p:spPr>
          <a:xfrm>
            <a:off x="8595360" y="4572000"/>
            <a:ext cx="2819095" cy="1097280"/>
          </a:xfrm>
          <a:prstGeom prst="rect">
            <a:avLst/>
          </a:prstGeom>
          <a:noFill/>
          <a:ln/>
        </p:spPr>
        <p:txBody>
          <a:bodyPr wrap="square" lIns="0" tIns="0" rIns="0" bIns="0" rtlCol="0" anchor="ctr"/>
          <a:lstStyle/>
          <a:p>
            <a:pPr indent="0" marL="0">
              <a:buNone/>
            </a:pPr>
            <a:r>
              <a:rPr lang="en-US" sz="1600" b="1" dirty="0">
                <a:solidFill>
                  <a:srgbClr val="0B2E4F"/>
                </a:solidFill>
              </a:rPr>
              <a:t>Demand doesn't change much day to day</a:t>
            </a:r>
            <a:endParaRPr lang="en-US" sz="1600" dirty="0"/>
          </a:p>
          <a:p>
            <a:pPr indent="0" marL="0">
              <a:buNone/>
            </a:pPr>
            <a:r>
              <a:rPr lang="en-US" sz="1300" dirty="0">
                <a:solidFill>
                  <a:srgbClr val="1F2A36"/>
                </a:solidFill>
              </a:rPr>
              <a:t>So we can staff for it with set shifts, instead of hoping monthly availability matches.</a:t>
            </a:r>
            <a:endParaRPr lang="en-US" sz="1600" dirty="0"/>
          </a:p>
        </p:txBody>
      </p:sp>
      <p:sp>
        <p:nvSpPr>
          <p:cNvPr id="20" name="Tier key"/>
          <p:cNvSpPr txBox="1"/>
          <p:nvPr/>
        </p:nvSpPr>
        <p:spPr>
          <a:xfrm>
            <a:off x="6446520" y="5879592"/>
            <a:ext cx="5196535" cy="274320"/>
          </a:xfrm>
          <a:prstGeom prst="rect">
            <a:avLst/>
          </a:prstGeom>
          <a:noFill/>
          <a:ln/>
        </p:spPr>
        <p:txBody>
          <a:bodyPr wrap="square" lIns="0" tIns="0" rIns="0" bIns="0" rtlCol="0" anchor="ctr"/>
          <a:lstStyle/>
          <a:p>
            <a:pPr algn="r" indent="0" marL="0">
              <a:buNone/>
            </a:pPr>
            <a:r>
              <a:rPr lang="en-US" sz="1200" dirty="0">
                <a:solidFill>
                  <a:srgbClr val="646464"/>
                </a:solidFill>
              </a:rPr>
              <a:t>State names: </a:t>
            </a:r>
            <a:pPr algn="r" indent="0" marL="0">
              <a:buNone/>
            </a:pPr>
            <a:r>
              <a:rPr lang="en-US" sz="1200" b="1" dirty="0">
                <a:solidFill>
                  <a:srgbClr val="0B2E4F"/>
                </a:solidFill>
              </a:rPr>
              <a:t>Tier 1</a:t>
            </a:r>
            <a:pPr algn="r" indent="0" marL="0">
              <a:buNone/>
            </a:pPr>
            <a:r>
              <a:rPr lang="en-US" sz="1200" dirty="0">
                <a:solidFill>
                  <a:srgbClr val="646464"/>
                </a:solidFill>
              </a:rPr>
              <a:t>  ·  </a:t>
            </a:r>
            <a:pPr algn="r" indent="0" marL="0">
              <a:buNone/>
            </a:pPr>
            <a:r>
              <a:rPr lang="en-US" sz="1200" b="1" dirty="0">
                <a:solidFill>
                  <a:srgbClr val="0096DC"/>
                </a:solidFill>
              </a:rPr>
              <a:t>Tier 2</a:t>
            </a:r>
            <a:pPr algn="r" indent="0" marL="0">
              <a:buNone/>
            </a:pPr>
            <a:r>
              <a:rPr lang="en-US" sz="1200" dirty="0">
                <a:solidFill>
                  <a:srgbClr val="646464"/>
                </a:solidFill>
              </a:rPr>
              <a:t>  ·  </a:t>
            </a:r>
            <a:pPr algn="r" indent="0" marL="0">
              <a:buNone/>
            </a:pPr>
            <a:r>
              <a:rPr lang="en-US" sz="1200" b="1" dirty="0">
                <a:solidFill>
                  <a:srgbClr val="646464"/>
                </a:solidFill>
              </a:rPr>
              <a:t>Tier 3</a:t>
            </a:r>
            <a:endParaRPr lang="en-US" sz="1200" dirty="0"/>
          </a:p>
        </p:txBody>
      </p:sp>
      <p:sp>
        <p:nvSpPr>
          <p:cNvPr id="25" name="Slide Number Placeholder 0"/>
          <p:cNvSpPr>
            <a:spLocks noGrp="1"/>
          </p:cNvSpPr>
          <p:nvPr>
            <p:ph type="sldNum" sz="quarter" idx="4294967295"/>
          </p:nvPr>
        </p:nvSpPr>
        <p:spPr>
          <a:xfrm>
            <a:off x="11094415"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46464"/>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685800"/>
          </a:xfrm>
          <a:prstGeom prst="rect">
            <a:avLst/>
          </a:prstGeom>
          <a:noFill/>
          <a:ln/>
        </p:spPr>
        <p:txBody>
          <a:bodyPr wrap="square" lIns="0" tIns="0" rIns="0" bIns="0" rtlCol="0" anchor="ctr"/>
          <a:lstStyle/>
          <a:p>
            <a:pPr algn="l" indent="0" marL="0">
              <a:buNone/>
            </a:pPr>
            <a:r>
              <a:rPr lang="en-US" sz="3200" b="1" dirty="0">
                <a:solidFill>
                  <a:schemeClr val="tx2"/>
                </a:solidFill>
              </a:rPr>
              <a:t>The rankings split the country into three tiers</a:t>
            </a:r>
            <a:endParaRPr lang="en-US" sz="3200" dirty="0"/>
          </a:p>
        </p:txBody>
      </p:sp>
      <p:sp>
        <p:nvSpPr>
          <p:cNvPr id="3" name="Text 0"/>
          <p:cNvSpPr/>
          <p:nvPr>
            <p:ph idx="101" type="body" hasCustomPrompt="1"/>
          </p:nvPr>
        </p:nvSpPr>
        <p:spPr>
          <a:xfrm>
            <a:off x="548640" y="1024128"/>
            <a:ext cx="11094415" cy="411480"/>
          </a:xfrm>
          <a:prstGeom prst="rect">
            <a:avLst/>
          </a:prstGeom>
          <a:noFill/>
          <a:ln/>
        </p:spPr>
        <p:txBody>
          <a:bodyPr wrap="square" lIns="0" tIns="0" rIns="0" bIns="0" rtlCol="0" anchor="t"/>
          <a:lstStyle/>
          <a:p>
            <a:pPr indent="0" marL="0">
              <a:buNone/>
            </a:pPr>
            <a:r>
              <a:rPr lang="en-US" sz="1600" dirty="0">
                <a:solidFill>
                  <a:schemeClr val="accent2"/>
                </a:solidFill>
              </a:rPr>
              <a:t>Each tier is defined by how its states rank, day after day</a:t>
            </a:r>
            <a:endParaRPr lang="en-US" sz="1600" dirty="0"/>
          </a:p>
        </p:txBody>
      </p:sp>
      <p:sp>
        <p:nvSpPr>
          <p:cNvPr id="4" name="Tier 1 panel"/>
          <p:cNvSpPr/>
          <p:nvPr/>
        </p:nvSpPr>
        <p:spPr>
          <a:xfrm>
            <a:off x="548640" y="1600200"/>
            <a:ext cx="3515258" cy="4297680"/>
          </a:xfrm>
          <a:prstGeom prst="roundRect">
            <a:avLst>
              <a:gd name="adj" fmla="val 3642"/>
            </a:avLst>
          </a:prstGeom>
          <a:solidFill>
            <a:srgbClr val="0B2E4F"/>
          </a:solidFill>
          <a:ln/>
        </p:spPr>
      </p:sp>
      <p:sp>
        <p:nvSpPr>
          <p:cNvPr id="5" name="Tier 1 name"/>
          <p:cNvSpPr txBox="1"/>
          <p:nvPr/>
        </p:nvSpPr>
        <p:spPr>
          <a:xfrm>
            <a:off x="822960" y="1828800"/>
            <a:ext cx="2966618" cy="457200"/>
          </a:xfrm>
          <a:prstGeom prst="rect">
            <a:avLst/>
          </a:prstGeom>
          <a:noFill/>
          <a:ln/>
        </p:spPr>
        <p:txBody>
          <a:bodyPr wrap="square" lIns="0" tIns="0" rIns="0" bIns="0" rtlCol="0" anchor="ctr"/>
          <a:lstStyle/>
          <a:p>
            <a:pPr indent="0" marL="0">
              <a:buNone/>
            </a:pPr>
            <a:r>
              <a:rPr lang="en-US" sz="2600" b="1" dirty="0">
                <a:solidFill>
                  <a:srgbClr val="FFFFFF"/>
                </a:solidFill>
              </a:rPr>
              <a:t>Tier 1</a:t>
            </a:r>
            <a:endParaRPr lang="en-US" sz="2600" dirty="0"/>
          </a:p>
        </p:txBody>
      </p:sp>
      <p:sp>
        <p:nvSpPr>
          <p:cNvPr id="6" name="Tier 1 rule"/>
          <p:cNvSpPr txBox="1"/>
          <p:nvPr/>
        </p:nvSpPr>
        <p:spPr>
          <a:xfrm>
            <a:off x="822960" y="2286000"/>
            <a:ext cx="2966618" cy="365760"/>
          </a:xfrm>
          <a:prstGeom prst="rect">
            <a:avLst/>
          </a:prstGeom>
          <a:noFill/>
          <a:ln/>
        </p:spPr>
        <p:txBody>
          <a:bodyPr wrap="square" lIns="0" tIns="0" rIns="0" bIns="0" rtlCol="0" anchor="ctr"/>
          <a:lstStyle/>
          <a:p>
            <a:pPr indent="0" marL="0">
              <a:buNone/>
            </a:pPr>
            <a:r>
              <a:rPr lang="en-US" sz="1600" b="1" dirty="0">
                <a:solidFill>
                  <a:srgbClr val="F5A623"/>
                </a:solidFill>
              </a:rPr>
              <a:t>Top 6 on every weekday</a:t>
            </a:r>
            <a:endParaRPr lang="en-US" sz="1600" dirty="0"/>
          </a:p>
        </p:txBody>
      </p:sp>
      <p:sp>
        <p:nvSpPr>
          <p:cNvPr id="7" name="Tier 1 share"/>
          <p:cNvSpPr txBox="1"/>
          <p:nvPr/>
        </p:nvSpPr>
        <p:spPr>
          <a:xfrm>
            <a:off x="822960" y="2697480"/>
            <a:ext cx="2966618" cy="731520"/>
          </a:xfrm>
          <a:prstGeom prst="rect">
            <a:avLst/>
          </a:prstGeom>
          <a:noFill/>
          <a:ln/>
        </p:spPr>
        <p:txBody>
          <a:bodyPr wrap="square" lIns="0" tIns="0" rIns="0" bIns="0" rtlCol="0" anchor="ctr"/>
          <a:lstStyle/>
          <a:p>
            <a:pPr indent="0" marL="0">
              <a:buNone/>
            </a:pPr>
            <a:r>
              <a:rPr lang="en-US" sz="4000" b="1" dirty="0">
                <a:solidFill>
                  <a:srgbClr val="FFFFFF"/>
                </a:solidFill>
              </a:rPr>
              <a:t>57%</a:t>
            </a:r>
            <a:pPr indent="0" marL="0">
              <a:buNone/>
            </a:pPr>
            <a:r>
              <a:rPr lang="en-US" sz="1500" dirty="0">
                <a:solidFill>
                  <a:srgbClr val="B8D9EE"/>
                </a:solidFill>
              </a:rPr>
              <a:t>  of our visits</a:t>
            </a:r>
            <a:endParaRPr lang="en-US" sz="4000" dirty="0"/>
          </a:p>
        </p:txBody>
      </p:sp>
      <p:sp>
        <p:nvSpPr>
          <p:cNvPr id="8" name="Tier 1 count"/>
          <p:cNvSpPr txBox="1"/>
          <p:nvPr/>
        </p:nvSpPr>
        <p:spPr>
          <a:xfrm>
            <a:off x="822960" y="3474720"/>
            <a:ext cx="2966618" cy="274320"/>
          </a:xfrm>
          <a:prstGeom prst="rect">
            <a:avLst/>
          </a:prstGeom>
          <a:noFill/>
          <a:ln/>
        </p:spPr>
        <p:txBody>
          <a:bodyPr wrap="square" lIns="0" tIns="0" rIns="0" bIns="0" rtlCol="0" anchor="ctr"/>
          <a:lstStyle/>
          <a:p>
            <a:pPr indent="0" marL="0">
              <a:buNone/>
            </a:pPr>
            <a:r>
              <a:rPr lang="en-US" sz="1300" dirty="0">
                <a:solidFill>
                  <a:srgbClr val="B8D9EE"/>
                </a:solidFill>
              </a:rPr>
              <a:t>6 states</a:t>
            </a:r>
            <a:endParaRPr lang="en-US" sz="1300" dirty="0"/>
          </a:p>
        </p:txBody>
      </p:sp>
      <p:sp>
        <p:nvSpPr>
          <p:cNvPr id="9" name="Tier 1 NV chip"/>
          <p:cNvSpPr/>
          <p:nvPr/>
        </p:nvSpPr>
        <p:spPr>
          <a:xfrm>
            <a:off x="822960" y="3840480"/>
            <a:ext cx="946201" cy="310896"/>
          </a:xfrm>
          <a:prstGeom prst="roundRect">
            <a:avLst>
              <a:gd name="adj" fmla="val 17647"/>
            </a:avLst>
          </a:prstGeom>
          <a:solidFill>
            <a:srgbClr val="0096DC"/>
          </a:solidFill>
          <a:ln/>
        </p:spPr>
      </p:sp>
      <p:sp>
        <p:nvSpPr>
          <p:cNvPr id="10" name="Tier 1 NV label"/>
          <p:cNvSpPr txBox="1"/>
          <p:nvPr/>
        </p:nvSpPr>
        <p:spPr>
          <a:xfrm>
            <a:off x="822960" y="3840480"/>
            <a:ext cx="946201" cy="310896"/>
          </a:xfrm>
          <a:prstGeom prst="rect">
            <a:avLst/>
          </a:prstGeom>
          <a:noFill/>
          <a:ln/>
        </p:spPr>
        <p:txBody>
          <a:bodyPr wrap="square" lIns="0" tIns="0" rIns="0" bIns="0" rtlCol="0" anchor="ctr"/>
          <a:lstStyle/>
          <a:p>
            <a:pPr algn="ctr" indent="0" marL="0">
              <a:buNone/>
            </a:pPr>
            <a:r>
              <a:rPr lang="en-US" sz="1200" b="1" dirty="0">
                <a:solidFill>
                  <a:srgbClr val="FFFFFF"/>
                </a:solidFill>
              </a:rPr>
              <a:t>NV</a:t>
            </a:r>
            <a:endParaRPr lang="en-US" sz="1200" dirty="0"/>
          </a:p>
        </p:txBody>
      </p:sp>
      <p:sp>
        <p:nvSpPr>
          <p:cNvPr id="11" name="Tier 1 LA chip"/>
          <p:cNvSpPr/>
          <p:nvPr/>
        </p:nvSpPr>
        <p:spPr>
          <a:xfrm>
            <a:off x="1833169" y="3840480"/>
            <a:ext cx="946201" cy="310896"/>
          </a:xfrm>
          <a:prstGeom prst="roundRect">
            <a:avLst>
              <a:gd name="adj" fmla="val 17647"/>
            </a:avLst>
          </a:prstGeom>
          <a:solidFill>
            <a:srgbClr val="0096DC"/>
          </a:solidFill>
          <a:ln/>
        </p:spPr>
      </p:sp>
      <p:sp>
        <p:nvSpPr>
          <p:cNvPr id="12" name="Tier 1 LA label"/>
          <p:cNvSpPr txBox="1"/>
          <p:nvPr/>
        </p:nvSpPr>
        <p:spPr>
          <a:xfrm>
            <a:off x="1833169" y="3840480"/>
            <a:ext cx="946201" cy="310896"/>
          </a:xfrm>
          <a:prstGeom prst="rect">
            <a:avLst/>
          </a:prstGeom>
          <a:noFill/>
          <a:ln/>
        </p:spPr>
        <p:txBody>
          <a:bodyPr wrap="square" lIns="0" tIns="0" rIns="0" bIns="0" rtlCol="0" anchor="ctr"/>
          <a:lstStyle/>
          <a:p>
            <a:pPr algn="ctr" indent="0" marL="0">
              <a:buNone/>
            </a:pPr>
            <a:r>
              <a:rPr lang="en-US" sz="1200" b="1" dirty="0">
                <a:solidFill>
                  <a:srgbClr val="FFFFFF"/>
                </a:solidFill>
              </a:rPr>
              <a:t>LA</a:t>
            </a:r>
            <a:endParaRPr lang="en-US" sz="1200" dirty="0"/>
          </a:p>
        </p:txBody>
      </p:sp>
      <p:sp>
        <p:nvSpPr>
          <p:cNvPr id="13" name="Tier 1 FL chip"/>
          <p:cNvSpPr/>
          <p:nvPr/>
        </p:nvSpPr>
        <p:spPr>
          <a:xfrm>
            <a:off x="2843378" y="3840480"/>
            <a:ext cx="946201" cy="310896"/>
          </a:xfrm>
          <a:prstGeom prst="roundRect">
            <a:avLst>
              <a:gd name="adj" fmla="val 17647"/>
            </a:avLst>
          </a:prstGeom>
          <a:solidFill>
            <a:srgbClr val="0096DC"/>
          </a:solidFill>
          <a:ln/>
        </p:spPr>
      </p:sp>
      <p:sp>
        <p:nvSpPr>
          <p:cNvPr id="14" name="Tier 1 FL label"/>
          <p:cNvSpPr txBox="1"/>
          <p:nvPr/>
        </p:nvSpPr>
        <p:spPr>
          <a:xfrm>
            <a:off x="2843378" y="3840480"/>
            <a:ext cx="946201" cy="310896"/>
          </a:xfrm>
          <a:prstGeom prst="rect">
            <a:avLst/>
          </a:prstGeom>
          <a:noFill/>
          <a:ln/>
        </p:spPr>
        <p:txBody>
          <a:bodyPr wrap="square" lIns="0" tIns="0" rIns="0" bIns="0" rtlCol="0" anchor="ctr"/>
          <a:lstStyle/>
          <a:p>
            <a:pPr algn="ctr" indent="0" marL="0">
              <a:buNone/>
            </a:pPr>
            <a:r>
              <a:rPr lang="en-US" sz="1200" b="1" dirty="0">
                <a:solidFill>
                  <a:srgbClr val="FFFFFF"/>
                </a:solidFill>
              </a:rPr>
              <a:t>FL</a:t>
            </a:r>
            <a:endParaRPr lang="en-US" sz="1200" dirty="0"/>
          </a:p>
        </p:txBody>
      </p:sp>
      <p:sp>
        <p:nvSpPr>
          <p:cNvPr id="15" name="Tier 1 TX chip"/>
          <p:cNvSpPr/>
          <p:nvPr/>
        </p:nvSpPr>
        <p:spPr>
          <a:xfrm>
            <a:off x="822960" y="4215384"/>
            <a:ext cx="946201" cy="310896"/>
          </a:xfrm>
          <a:prstGeom prst="roundRect">
            <a:avLst>
              <a:gd name="adj" fmla="val 17647"/>
            </a:avLst>
          </a:prstGeom>
          <a:solidFill>
            <a:srgbClr val="0096DC"/>
          </a:solidFill>
          <a:ln/>
        </p:spPr>
      </p:sp>
      <p:sp>
        <p:nvSpPr>
          <p:cNvPr id="16" name="Tier 1 TX label"/>
          <p:cNvSpPr txBox="1"/>
          <p:nvPr/>
        </p:nvSpPr>
        <p:spPr>
          <a:xfrm>
            <a:off x="822960" y="4215384"/>
            <a:ext cx="946201" cy="310896"/>
          </a:xfrm>
          <a:prstGeom prst="rect">
            <a:avLst/>
          </a:prstGeom>
          <a:noFill/>
          <a:ln/>
        </p:spPr>
        <p:txBody>
          <a:bodyPr wrap="square" lIns="0" tIns="0" rIns="0" bIns="0" rtlCol="0" anchor="ctr"/>
          <a:lstStyle/>
          <a:p>
            <a:pPr algn="ctr" indent="0" marL="0">
              <a:buNone/>
            </a:pPr>
            <a:r>
              <a:rPr lang="en-US" sz="1200" b="1" dirty="0">
                <a:solidFill>
                  <a:srgbClr val="FFFFFF"/>
                </a:solidFill>
              </a:rPr>
              <a:t>TX</a:t>
            </a:r>
            <a:endParaRPr lang="en-US" sz="1200" dirty="0"/>
          </a:p>
        </p:txBody>
      </p:sp>
      <p:sp>
        <p:nvSpPr>
          <p:cNvPr id="17" name="Tier 1 NY chip"/>
          <p:cNvSpPr/>
          <p:nvPr/>
        </p:nvSpPr>
        <p:spPr>
          <a:xfrm>
            <a:off x="1833169" y="4215384"/>
            <a:ext cx="946201" cy="310896"/>
          </a:xfrm>
          <a:prstGeom prst="roundRect">
            <a:avLst>
              <a:gd name="adj" fmla="val 17647"/>
            </a:avLst>
          </a:prstGeom>
          <a:solidFill>
            <a:srgbClr val="0096DC"/>
          </a:solidFill>
          <a:ln/>
        </p:spPr>
      </p:sp>
      <p:sp>
        <p:nvSpPr>
          <p:cNvPr id="18" name="Tier 1 NY label"/>
          <p:cNvSpPr txBox="1"/>
          <p:nvPr/>
        </p:nvSpPr>
        <p:spPr>
          <a:xfrm>
            <a:off x="1833169" y="4215384"/>
            <a:ext cx="946201" cy="310896"/>
          </a:xfrm>
          <a:prstGeom prst="rect">
            <a:avLst/>
          </a:prstGeom>
          <a:noFill/>
          <a:ln/>
        </p:spPr>
        <p:txBody>
          <a:bodyPr wrap="square" lIns="0" tIns="0" rIns="0" bIns="0" rtlCol="0" anchor="ctr"/>
          <a:lstStyle/>
          <a:p>
            <a:pPr algn="ctr" indent="0" marL="0">
              <a:buNone/>
            </a:pPr>
            <a:r>
              <a:rPr lang="en-US" sz="1200" b="1" dirty="0">
                <a:solidFill>
                  <a:srgbClr val="FFFFFF"/>
                </a:solidFill>
              </a:rPr>
              <a:t>NY</a:t>
            </a:r>
            <a:endParaRPr lang="en-US" sz="1200" dirty="0"/>
          </a:p>
        </p:txBody>
      </p:sp>
      <p:sp>
        <p:nvSpPr>
          <p:cNvPr id="19" name="Tier 1 CA chip"/>
          <p:cNvSpPr/>
          <p:nvPr/>
        </p:nvSpPr>
        <p:spPr>
          <a:xfrm>
            <a:off x="2843378" y="4215384"/>
            <a:ext cx="946201" cy="310896"/>
          </a:xfrm>
          <a:prstGeom prst="roundRect">
            <a:avLst>
              <a:gd name="adj" fmla="val 17647"/>
            </a:avLst>
          </a:prstGeom>
          <a:solidFill>
            <a:srgbClr val="0096DC"/>
          </a:solidFill>
          <a:ln/>
        </p:spPr>
      </p:sp>
      <p:sp>
        <p:nvSpPr>
          <p:cNvPr id="20" name="Tier 1 CA label"/>
          <p:cNvSpPr txBox="1"/>
          <p:nvPr/>
        </p:nvSpPr>
        <p:spPr>
          <a:xfrm>
            <a:off x="2843378" y="4215384"/>
            <a:ext cx="946201" cy="310896"/>
          </a:xfrm>
          <a:prstGeom prst="rect">
            <a:avLst/>
          </a:prstGeom>
          <a:noFill/>
          <a:ln/>
        </p:spPr>
        <p:txBody>
          <a:bodyPr wrap="square" lIns="0" tIns="0" rIns="0" bIns="0" rtlCol="0" anchor="ctr"/>
          <a:lstStyle/>
          <a:p>
            <a:pPr algn="ctr" indent="0" marL="0">
              <a:buNone/>
            </a:pPr>
            <a:r>
              <a:rPr lang="en-US" sz="1200" b="1" dirty="0">
                <a:solidFill>
                  <a:srgbClr val="FFFFFF"/>
                </a:solidFill>
              </a:rPr>
              <a:t>CA</a:t>
            </a:r>
            <a:endParaRPr lang="en-US" sz="1200" dirty="0"/>
          </a:p>
        </p:txBody>
      </p:sp>
      <p:sp>
        <p:nvSpPr>
          <p:cNvPr id="21" name="Tier 2 panel"/>
          <p:cNvSpPr/>
          <p:nvPr/>
        </p:nvSpPr>
        <p:spPr>
          <a:xfrm>
            <a:off x="4338218" y="1600200"/>
            <a:ext cx="3515258" cy="4297680"/>
          </a:xfrm>
          <a:prstGeom prst="roundRect">
            <a:avLst>
              <a:gd name="adj" fmla="val 3642"/>
            </a:avLst>
          </a:prstGeom>
          <a:solidFill>
            <a:srgbClr val="E6F5FC"/>
          </a:solidFill>
          <a:ln/>
        </p:spPr>
      </p:sp>
      <p:sp>
        <p:nvSpPr>
          <p:cNvPr id="22" name="Tier 2 name"/>
          <p:cNvSpPr txBox="1"/>
          <p:nvPr/>
        </p:nvSpPr>
        <p:spPr>
          <a:xfrm>
            <a:off x="4612538" y="1828800"/>
            <a:ext cx="2966618" cy="457200"/>
          </a:xfrm>
          <a:prstGeom prst="rect">
            <a:avLst/>
          </a:prstGeom>
          <a:noFill/>
          <a:ln/>
        </p:spPr>
        <p:txBody>
          <a:bodyPr wrap="square" lIns="0" tIns="0" rIns="0" bIns="0" rtlCol="0" anchor="ctr"/>
          <a:lstStyle/>
          <a:p>
            <a:pPr indent="0" marL="0">
              <a:buNone/>
            </a:pPr>
            <a:r>
              <a:rPr lang="en-US" sz="2600" b="1" dirty="0">
                <a:solidFill>
                  <a:srgbClr val="0B2E4F"/>
                </a:solidFill>
              </a:rPr>
              <a:t>Tier 2</a:t>
            </a:r>
            <a:endParaRPr lang="en-US" sz="2600" dirty="0"/>
          </a:p>
        </p:txBody>
      </p:sp>
      <p:sp>
        <p:nvSpPr>
          <p:cNvPr id="23" name="Tier 2 rule"/>
          <p:cNvSpPr txBox="1"/>
          <p:nvPr/>
        </p:nvSpPr>
        <p:spPr>
          <a:xfrm>
            <a:off x="4612538" y="2286000"/>
            <a:ext cx="2966618" cy="365760"/>
          </a:xfrm>
          <a:prstGeom prst="rect">
            <a:avLst/>
          </a:prstGeom>
          <a:noFill/>
          <a:ln/>
        </p:spPr>
        <p:txBody>
          <a:bodyPr wrap="square" lIns="0" tIns="0" rIns="0" bIns="0" rtlCol="0" anchor="ctr"/>
          <a:lstStyle/>
          <a:p>
            <a:pPr indent="0" marL="0">
              <a:buNone/>
            </a:pPr>
            <a:r>
              <a:rPr lang="en-US" sz="1600" b="1" dirty="0">
                <a:solidFill>
                  <a:srgbClr val="0096DC"/>
                </a:solidFill>
              </a:rPr>
              <a:t>Ranked 7 to 16 on most days</a:t>
            </a:r>
            <a:endParaRPr lang="en-US" sz="1600" dirty="0"/>
          </a:p>
        </p:txBody>
      </p:sp>
      <p:sp>
        <p:nvSpPr>
          <p:cNvPr id="24" name="Tier 2 share"/>
          <p:cNvSpPr txBox="1"/>
          <p:nvPr/>
        </p:nvSpPr>
        <p:spPr>
          <a:xfrm>
            <a:off x="4612538" y="2697480"/>
            <a:ext cx="2966618" cy="731520"/>
          </a:xfrm>
          <a:prstGeom prst="rect">
            <a:avLst/>
          </a:prstGeom>
          <a:noFill/>
          <a:ln/>
        </p:spPr>
        <p:txBody>
          <a:bodyPr wrap="square" lIns="0" tIns="0" rIns="0" bIns="0" rtlCol="0" anchor="ctr"/>
          <a:lstStyle/>
          <a:p>
            <a:pPr indent="0" marL="0">
              <a:buNone/>
            </a:pPr>
            <a:r>
              <a:rPr lang="en-US" sz="4000" b="1" dirty="0">
                <a:solidFill>
                  <a:srgbClr val="0B2E4F"/>
                </a:solidFill>
              </a:rPr>
              <a:t>25%</a:t>
            </a:r>
            <a:pPr indent="0" marL="0">
              <a:buNone/>
            </a:pPr>
            <a:r>
              <a:rPr lang="en-US" sz="1500" dirty="0">
                <a:solidFill>
                  <a:srgbClr val="646464"/>
                </a:solidFill>
              </a:rPr>
              <a:t>  of our visits</a:t>
            </a:r>
            <a:endParaRPr lang="en-US" sz="4000" dirty="0"/>
          </a:p>
        </p:txBody>
      </p:sp>
      <p:sp>
        <p:nvSpPr>
          <p:cNvPr id="25" name="Tier 2 count"/>
          <p:cNvSpPr txBox="1"/>
          <p:nvPr/>
        </p:nvSpPr>
        <p:spPr>
          <a:xfrm>
            <a:off x="4612538" y="3474720"/>
            <a:ext cx="2966618" cy="274320"/>
          </a:xfrm>
          <a:prstGeom prst="rect">
            <a:avLst/>
          </a:prstGeom>
          <a:noFill/>
          <a:ln/>
        </p:spPr>
        <p:txBody>
          <a:bodyPr wrap="square" lIns="0" tIns="0" rIns="0" bIns="0" rtlCol="0" anchor="ctr"/>
          <a:lstStyle/>
          <a:p>
            <a:pPr indent="0" marL="0">
              <a:buNone/>
            </a:pPr>
            <a:r>
              <a:rPr lang="en-US" sz="1300" dirty="0">
                <a:solidFill>
                  <a:srgbClr val="646464"/>
                </a:solidFill>
              </a:rPr>
              <a:t>10 states</a:t>
            </a:r>
            <a:endParaRPr lang="en-US" sz="1300" dirty="0"/>
          </a:p>
        </p:txBody>
      </p:sp>
      <p:sp>
        <p:nvSpPr>
          <p:cNvPr id="26" name="Tier 2 GA chip"/>
          <p:cNvSpPr/>
          <p:nvPr/>
        </p:nvSpPr>
        <p:spPr>
          <a:xfrm>
            <a:off x="4612538" y="3840480"/>
            <a:ext cx="542117" cy="310896"/>
          </a:xfrm>
          <a:prstGeom prst="roundRect">
            <a:avLst>
              <a:gd name="adj" fmla="val 17647"/>
            </a:avLst>
          </a:prstGeom>
          <a:solidFill>
            <a:srgbClr val="0096DC"/>
          </a:solidFill>
          <a:ln/>
        </p:spPr>
      </p:sp>
      <p:sp>
        <p:nvSpPr>
          <p:cNvPr id="27" name="Tier 2 GA label"/>
          <p:cNvSpPr txBox="1"/>
          <p:nvPr/>
        </p:nvSpPr>
        <p:spPr>
          <a:xfrm>
            <a:off x="4612538" y="3840480"/>
            <a:ext cx="542117" cy="310896"/>
          </a:xfrm>
          <a:prstGeom prst="rect">
            <a:avLst/>
          </a:prstGeom>
          <a:noFill/>
          <a:ln/>
        </p:spPr>
        <p:txBody>
          <a:bodyPr wrap="square" lIns="0" tIns="0" rIns="0" bIns="0" rtlCol="0" anchor="ctr"/>
          <a:lstStyle/>
          <a:p>
            <a:pPr algn="ctr" indent="0" marL="0">
              <a:buNone/>
            </a:pPr>
            <a:r>
              <a:rPr lang="en-US" sz="1200" b="1" dirty="0">
                <a:solidFill>
                  <a:srgbClr val="FFFFFF"/>
                </a:solidFill>
              </a:rPr>
              <a:t>GA</a:t>
            </a:r>
            <a:endParaRPr lang="en-US" sz="1200" dirty="0"/>
          </a:p>
        </p:txBody>
      </p:sp>
      <p:sp>
        <p:nvSpPr>
          <p:cNvPr id="28" name="Tier 2 MA chip"/>
          <p:cNvSpPr/>
          <p:nvPr/>
        </p:nvSpPr>
        <p:spPr>
          <a:xfrm>
            <a:off x="5218664" y="3840480"/>
            <a:ext cx="542117" cy="310896"/>
          </a:xfrm>
          <a:prstGeom prst="roundRect">
            <a:avLst>
              <a:gd name="adj" fmla="val 17647"/>
            </a:avLst>
          </a:prstGeom>
          <a:solidFill>
            <a:srgbClr val="0096DC"/>
          </a:solidFill>
          <a:ln/>
        </p:spPr>
      </p:sp>
      <p:sp>
        <p:nvSpPr>
          <p:cNvPr id="29" name="Tier 2 MA label"/>
          <p:cNvSpPr txBox="1"/>
          <p:nvPr/>
        </p:nvSpPr>
        <p:spPr>
          <a:xfrm>
            <a:off x="5218664" y="3840480"/>
            <a:ext cx="542117" cy="310896"/>
          </a:xfrm>
          <a:prstGeom prst="rect">
            <a:avLst/>
          </a:prstGeom>
          <a:noFill/>
          <a:ln/>
        </p:spPr>
        <p:txBody>
          <a:bodyPr wrap="square" lIns="0" tIns="0" rIns="0" bIns="0" rtlCol="0" anchor="ctr"/>
          <a:lstStyle/>
          <a:p>
            <a:pPr algn="ctr" indent="0" marL="0">
              <a:buNone/>
            </a:pPr>
            <a:r>
              <a:rPr lang="en-US" sz="1200" b="1" dirty="0">
                <a:solidFill>
                  <a:srgbClr val="FFFFFF"/>
                </a:solidFill>
              </a:rPr>
              <a:t>MA</a:t>
            </a:r>
            <a:endParaRPr lang="en-US" sz="1200" dirty="0"/>
          </a:p>
        </p:txBody>
      </p:sp>
      <p:sp>
        <p:nvSpPr>
          <p:cNvPr id="30" name="Tier 2 IN chip"/>
          <p:cNvSpPr/>
          <p:nvPr/>
        </p:nvSpPr>
        <p:spPr>
          <a:xfrm>
            <a:off x="5824789" y="3840480"/>
            <a:ext cx="542117" cy="310896"/>
          </a:xfrm>
          <a:prstGeom prst="roundRect">
            <a:avLst>
              <a:gd name="adj" fmla="val 17647"/>
            </a:avLst>
          </a:prstGeom>
          <a:solidFill>
            <a:srgbClr val="0096DC"/>
          </a:solidFill>
          <a:ln/>
        </p:spPr>
      </p:sp>
      <p:sp>
        <p:nvSpPr>
          <p:cNvPr id="31" name="Tier 2 IN label"/>
          <p:cNvSpPr txBox="1"/>
          <p:nvPr/>
        </p:nvSpPr>
        <p:spPr>
          <a:xfrm>
            <a:off x="5824789" y="3840480"/>
            <a:ext cx="542117" cy="310896"/>
          </a:xfrm>
          <a:prstGeom prst="rect">
            <a:avLst/>
          </a:prstGeom>
          <a:noFill/>
          <a:ln/>
        </p:spPr>
        <p:txBody>
          <a:bodyPr wrap="square" lIns="0" tIns="0" rIns="0" bIns="0" rtlCol="0" anchor="ctr"/>
          <a:lstStyle/>
          <a:p>
            <a:pPr algn="ctr" indent="0" marL="0">
              <a:buNone/>
            </a:pPr>
            <a:r>
              <a:rPr lang="en-US" sz="1200" b="1" dirty="0">
                <a:solidFill>
                  <a:srgbClr val="FFFFFF"/>
                </a:solidFill>
              </a:rPr>
              <a:t>IN</a:t>
            </a:r>
            <a:endParaRPr lang="en-US" sz="1200" dirty="0"/>
          </a:p>
        </p:txBody>
      </p:sp>
      <p:sp>
        <p:nvSpPr>
          <p:cNvPr id="32" name="Tier 2 VA chip"/>
          <p:cNvSpPr/>
          <p:nvPr/>
        </p:nvSpPr>
        <p:spPr>
          <a:xfrm>
            <a:off x="6430914" y="3840480"/>
            <a:ext cx="542117" cy="310896"/>
          </a:xfrm>
          <a:prstGeom prst="roundRect">
            <a:avLst>
              <a:gd name="adj" fmla="val 17647"/>
            </a:avLst>
          </a:prstGeom>
          <a:solidFill>
            <a:srgbClr val="0096DC"/>
          </a:solidFill>
          <a:ln/>
        </p:spPr>
      </p:sp>
      <p:sp>
        <p:nvSpPr>
          <p:cNvPr id="33" name="Tier 2 VA label"/>
          <p:cNvSpPr txBox="1"/>
          <p:nvPr/>
        </p:nvSpPr>
        <p:spPr>
          <a:xfrm>
            <a:off x="6430914" y="3840480"/>
            <a:ext cx="542117" cy="310896"/>
          </a:xfrm>
          <a:prstGeom prst="rect">
            <a:avLst/>
          </a:prstGeom>
          <a:noFill/>
          <a:ln/>
        </p:spPr>
        <p:txBody>
          <a:bodyPr wrap="square" lIns="0" tIns="0" rIns="0" bIns="0" rtlCol="0" anchor="ctr"/>
          <a:lstStyle/>
          <a:p>
            <a:pPr algn="ctr" indent="0" marL="0">
              <a:buNone/>
            </a:pPr>
            <a:r>
              <a:rPr lang="en-US" sz="1200" b="1" dirty="0">
                <a:solidFill>
                  <a:srgbClr val="FFFFFF"/>
                </a:solidFill>
              </a:rPr>
              <a:t>VA</a:t>
            </a:r>
            <a:endParaRPr lang="en-US" sz="1200" dirty="0"/>
          </a:p>
        </p:txBody>
      </p:sp>
      <p:sp>
        <p:nvSpPr>
          <p:cNvPr id="34" name="Tier 2 PA chip"/>
          <p:cNvSpPr/>
          <p:nvPr/>
        </p:nvSpPr>
        <p:spPr>
          <a:xfrm>
            <a:off x="7037040" y="3840480"/>
            <a:ext cx="542117" cy="310896"/>
          </a:xfrm>
          <a:prstGeom prst="roundRect">
            <a:avLst>
              <a:gd name="adj" fmla="val 17647"/>
            </a:avLst>
          </a:prstGeom>
          <a:solidFill>
            <a:srgbClr val="0096DC"/>
          </a:solidFill>
          <a:ln/>
        </p:spPr>
      </p:sp>
      <p:sp>
        <p:nvSpPr>
          <p:cNvPr id="35" name="Tier 2 PA label"/>
          <p:cNvSpPr txBox="1"/>
          <p:nvPr/>
        </p:nvSpPr>
        <p:spPr>
          <a:xfrm>
            <a:off x="7037040" y="3840480"/>
            <a:ext cx="542117" cy="310896"/>
          </a:xfrm>
          <a:prstGeom prst="rect">
            <a:avLst/>
          </a:prstGeom>
          <a:noFill/>
          <a:ln/>
        </p:spPr>
        <p:txBody>
          <a:bodyPr wrap="square" lIns="0" tIns="0" rIns="0" bIns="0" rtlCol="0" anchor="ctr"/>
          <a:lstStyle/>
          <a:p>
            <a:pPr algn="ctr" indent="0" marL="0">
              <a:buNone/>
            </a:pPr>
            <a:r>
              <a:rPr lang="en-US" sz="1200" b="1" dirty="0">
                <a:solidFill>
                  <a:srgbClr val="FFFFFF"/>
                </a:solidFill>
              </a:rPr>
              <a:t>PA</a:t>
            </a:r>
            <a:endParaRPr lang="en-US" sz="1200" dirty="0"/>
          </a:p>
        </p:txBody>
      </p:sp>
      <p:sp>
        <p:nvSpPr>
          <p:cNvPr id="36" name="Tier 2 NC chip"/>
          <p:cNvSpPr/>
          <p:nvPr/>
        </p:nvSpPr>
        <p:spPr>
          <a:xfrm>
            <a:off x="4612538" y="4215384"/>
            <a:ext cx="542117" cy="310896"/>
          </a:xfrm>
          <a:prstGeom prst="roundRect">
            <a:avLst>
              <a:gd name="adj" fmla="val 17647"/>
            </a:avLst>
          </a:prstGeom>
          <a:solidFill>
            <a:srgbClr val="0096DC"/>
          </a:solidFill>
          <a:ln/>
        </p:spPr>
      </p:sp>
      <p:sp>
        <p:nvSpPr>
          <p:cNvPr id="37" name="Tier 2 NC label"/>
          <p:cNvSpPr txBox="1"/>
          <p:nvPr/>
        </p:nvSpPr>
        <p:spPr>
          <a:xfrm>
            <a:off x="4612538" y="4215384"/>
            <a:ext cx="542117" cy="310896"/>
          </a:xfrm>
          <a:prstGeom prst="rect">
            <a:avLst/>
          </a:prstGeom>
          <a:noFill/>
          <a:ln/>
        </p:spPr>
        <p:txBody>
          <a:bodyPr wrap="square" lIns="0" tIns="0" rIns="0" bIns="0" rtlCol="0" anchor="ctr"/>
          <a:lstStyle/>
          <a:p>
            <a:pPr algn="ctr" indent="0" marL="0">
              <a:buNone/>
            </a:pPr>
            <a:r>
              <a:rPr lang="en-US" sz="1200" b="1" dirty="0">
                <a:solidFill>
                  <a:srgbClr val="FFFFFF"/>
                </a:solidFill>
              </a:rPr>
              <a:t>NC</a:t>
            </a:r>
            <a:endParaRPr lang="en-US" sz="1200" dirty="0"/>
          </a:p>
        </p:txBody>
      </p:sp>
      <p:sp>
        <p:nvSpPr>
          <p:cNvPr id="38" name="Tier 2 OH chip"/>
          <p:cNvSpPr/>
          <p:nvPr/>
        </p:nvSpPr>
        <p:spPr>
          <a:xfrm>
            <a:off x="5218664" y="4215384"/>
            <a:ext cx="542117" cy="310896"/>
          </a:xfrm>
          <a:prstGeom prst="roundRect">
            <a:avLst>
              <a:gd name="adj" fmla="val 17647"/>
            </a:avLst>
          </a:prstGeom>
          <a:solidFill>
            <a:srgbClr val="0096DC"/>
          </a:solidFill>
          <a:ln/>
        </p:spPr>
      </p:sp>
      <p:sp>
        <p:nvSpPr>
          <p:cNvPr id="39" name="Tier 2 OH label"/>
          <p:cNvSpPr txBox="1"/>
          <p:nvPr/>
        </p:nvSpPr>
        <p:spPr>
          <a:xfrm>
            <a:off x="5218664" y="4215384"/>
            <a:ext cx="542117" cy="310896"/>
          </a:xfrm>
          <a:prstGeom prst="rect">
            <a:avLst/>
          </a:prstGeom>
          <a:noFill/>
          <a:ln/>
        </p:spPr>
        <p:txBody>
          <a:bodyPr wrap="square" lIns="0" tIns="0" rIns="0" bIns="0" rtlCol="0" anchor="ctr"/>
          <a:lstStyle/>
          <a:p>
            <a:pPr algn="ctr" indent="0" marL="0">
              <a:buNone/>
            </a:pPr>
            <a:r>
              <a:rPr lang="en-US" sz="1200" b="1" dirty="0">
                <a:solidFill>
                  <a:srgbClr val="FFFFFF"/>
                </a:solidFill>
              </a:rPr>
              <a:t>OH</a:t>
            </a:r>
            <a:endParaRPr lang="en-US" sz="1200" dirty="0"/>
          </a:p>
        </p:txBody>
      </p:sp>
      <p:sp>
        <p:nvSpPr>
          <p:cNvPr id="40" name="Tier 2 SC chip"/>
          <p:cNvSpPr/>
          <p:nvPr/>
        </p:nvSpPr>
        <p:spPr>
          <a:xfrm>
            <a:off x="5824789" y="4215384"/>
            <a:ext cx="542117" cy="310896"/>
          </a:xfrm>
          <a:prstGeom prst="roundRect">
            <a:avLst>
              <a:gd name="adj" fmla="val 17647"/>
            </a:avLst>
          </a:prstGeom>
          <a:solidFill>
            <a:srgbClr val="0096DC"/>
          </a:solidFill>
          <a:ln/>
        </p:spPr>
      </p:sp>
      <p:sp>
        <p:nvSpPr>
          <p:cNvPr id="41" name="Tier 2 SC label"/>
          <p:cNvSpPr txBox="1"/>
          <p:nvPr/>
        </p:nvSpPr>
        <p:spPr>
          <a:xfrm>
            <a:off x="5824789" y="4215384"/>
            <a:ext cx="542117" cy="310896"/>
          </a:xfrm>
          <a:prstGeom prst="rect">
            <a:avLst/>
          </a:prstGeom>
          <a:noFill/>
          <a:ln/>
        </p:spPr>
        <p:txBody>
          <a:bodyPr wrap="square" lIns="0" tIns="0" rIns="0" bIns="0" rtlCol="0" anchor="ctr"/>
          <a:lstStyle/>
          <a:p>
            <a:pPr algn="ctr" indent="0" marL="0">
              <a:buNone/>
            </a:pPr>
            <a:r>
              <a:rPr lang="en-US" sz="1200" b="1" dirty="0">
                <a:solidFill>
                  <a:srgbClr val="FFFFFF"/>
                </a:solidFill>
              </a:rPr>
              <a:t>SC</a:t>
            </a:r>
            <a:endParaRPr lang="en-US" sz="1200" dirty="0"/>
          </a:p>
        </p:txBody>
      </p:sp>
      <p:sp>
        <p:nvSpPr>
          <p:cNvPr id="42" name="Tier 2 MO chip"/>
          <p:cNvSpPr/>
          <p:nvPr/>
        </p:nvSpPr>
        <p:spPr>
          <a:xfrm>
            <a:off x="6430914" y="4215384"/>
            <a:ext cx="542117" cy="310896"/>
          </a:xfrm>
          <a:prstGeom prst="roundRect">
            <a:avLst>
              <a:gd name="adj" fmla="val 17647"/>
            </a:avLst>
          </a:prstGeom>
          <a:solidFill>
            <a:srgbClr val="0096DC"/>
          </a:solidFill>
          <a:ln/>
        </p:spPr>
      </p:sp>
      <p:sp>
        <p:nvSpPr>
          <p:cNvPr id="43" name="Tier 2 MO label"/>
          <p:cNvSpPr txBox="1"/>
          <p:nvPr/>
        </p:nvSpPr>
        <p:spPr>
          <a:xfrm>
            <a:off x="6430914" y="4215384"/>
            <a:ext cx="542117" cy="310896"/>
          </a:xfrm>
          <a:prstGeom prst="rect">
            <a:avLst/>
          </a:prstGeom>
          <a:noFill/>
          <a:ln/>
        </p:spPr>
        <p:txBody>
          <a:bodyPr wrap="square" lIns="0" tIns="0" rIns="0" bIns="0" rtlCol="0" anchor="ctr"/>
          <a:lstStyle/>
          <a:p>
            <a:pPr algn="ctr" indent="0" marL="0">
              <a:buNone/>
            </a:pPr>
            <a:r>
              <a:rPr lang="en-US" sz="1200" b="1" dirty="0">
                <a:solidFill>
                  <a:srgbClr val="FFFFFF"/>
                </a:solidFill>
              </a:rPr>
              <a:t>MO</a:t>
            </a:r>
            <a:endParaRPr lang="en-US" sz="1200" dirty="0"/>
          </a:p>
        </p:txBody>
      </p:sp>
      <p:sp>
        <p:nvSpPr>
          <p:cNvPr id="44" name="Tier 2 MD chip"/>
          <p:cNvSpPr/>
          <p:nvPr/>
        </p:nvSpPr>
        <p:spPr>
          <a:xfrm>
            <a:off x="7037040" y="4215384"/>
            <a:ext cx="542117" cy="310896"/>
          </a:xfrm>
          <a:prstGeom prst="roundRect">
            <a:avLst>
              <a:gd name="adj" fmla="val 17647"/>
            </a:avLst>
          </a:prstGeom>
          <a:solidFill>
            <a:srgbClr val="0096DC"/>
          </a:solidFill>
          <a:ln/>
        </p:spPr>
      </p:sp>
      <p:sp>
        <p:nvSpPr>
          <p:cNvPr id="45" name="Tier 2 MD label"/>
          <p:cNvSpPr txBox="1"/>
          <p:nvPr/>
        </p:nvSpPr>
        <p:spPr>
          <a:xfrm>
            <a:off x="7037040" y="4215384"/>
            <a:ext cx="542117" cy="310896"/>
          </a:xfrm>
          <a:prstGeom prst="rect">
            <a:avLst/>
          </a:prstGeom>
          <a:noFill/>
          <a:ln/>
        </p:spPr>
        <p:txBody>
          <a:bodyPr wrap="square" lIns="0" tIns="0" rIns="0" bIns="0" rtlCol="0" anchor="ctr"/>
          <a:lstStyle/>
          <a:p>
            <a:pPr algn="ctr" indent="0" marL="0">
              <a:buNone/>
            </a:pPr>
            <a:r>
              <a:rPr lang="en-US" sz="1200" b="1" dirty="0">
                <a:solidFill>
                  <a:srgbClr val="FFFFFF"/>
                </a:solidFill>
              </a:rPr>
              <a:t>MD</a:t>
            </a:r>
            <a:endParaRPr lang="en-US" sz="1200" dirty="0"/>
          </a:p>
        </p:txBody>
      </p:sp>
      <p:sp>
        <p:nvSpPr>
          <p:cNvPr id="46" name="Tier 3 panel"/>
          <p:cNvSpPr/>
          <p:nvPr/>
        </p:nvSpPr>
        <p:spPr>
          <a:xfrm>
            <a:off x="8127797" y="1600200"/>
            <a:ext cx="3515258" cy="4297680"/>
          </a:xfrm>
          <a:prstGeom prst="roundRect">
            <a:avLst>
              <a:gd name="adj" fmla="val 3642"/>
            </a:avLst>
          </a:prstGeom>
          <a:solidFill>
            <a:srgbClr val="F4F7FA"/>
          </a:solidFill>
          <a:ln/>
        </p:spPr>
      </p:sp>
      <p:sp>
        <p:nvSpPr>
          <p:cNvPr id="47" name="Tier 3 name"/>
          <p:cNvSpPr txBox="1"/>
          <p:nvPr/>
        </p:nvSpPr>
        <p:spPr>
          <a:xfrm>
            <a:off x="8402117" y="1828800"/>
            <a:ext cx="2966618" cy="457200"/>
          </a:xfrm>
          <a:prstGeom prst="rect">
            <a:avLst/>
          </a:prstGeom>
          <a:noFill/>
          <a:ln/>
        </p:spPr>
        <p:txBody>
          <a:bodyPr wrap="square" lIns="0" tIns="0" rIns="0" bIns="0" rtlCol="0" anchor="ctr"/>
          <a:lstStyle/>
          <a:p>
            <a:pPr indent="0" marL="0">
              <a:buNone/>
            </a:pPr>
            <a:r>
              <a:rPr lang="en-US" sz="2600" b="1" dirty="0">
                <a:solidFill>
                  <a:srgbClr val="0B2E4F"/>
                </a:solidFill>
              </a:rPr>
              <a:t>Tier 3</a:t>
            </a:r>
            <a:endParaRPr lang="en-US" sz="2600" dirty="0"/>
          </a:p>
        </p:txBody>
      </p:sp>
      <p:sp>
        <p:nvSpPr>
          <p:cNvPr id="48" name="Tier 3 rule"/>
          <p:cNvSpPr txBox="1"/>
          <p:nvPr/>
        </p:nvSpPr>
        <p:spPr>
          <a:xfrm>
            <a:off x="8402117" y="2286000"/>
            <a:ext cx="2966618" cy="365760"/>
          </a:xfrm>
          <a:prstGeom prst="rect">
            <a:avLst/>
          </a:prstGeom>
          <a:noFill/>
          <a:ln/>
        </p:spPr>
        <p:txBody>
          <a:bodyPr wrap="square" lIns="0" tIns="0" rIns="0" bIns="0" rtlCol="0" anchor="ctr"/>
          <a:lstStyle/>
          <a:p>
            <a:pPr indent="0" marL="0">
              <a:buNone/>
            </a:pPr>
            <a:r>
              <a:rPr lang="en-US" sz="1600" b="1" dirty="0">
                <a:solidFill>
                  <a:srgbClr val="0096DC"/>
                </a:solidFill>
              </a:rPr>
              <a:t>Every other state</a:t>
            </a:r>
            <a:endParaRPr lang="en-US" sz="1600" dirty="0"/>
          </a:p>
        </p:txBody>
      </p:sp>
      <p:sp>
        <p:nvSpPr>
          <p:cNvPr id="49" name="Tier 3 share"/>
          <p:cNvSpPr txBox="1"/>
          <p:nvPr/>
        </p:nvSpPr>
        <p:spPr>
          <a:xfrm>
            <a:off x="8402117" y="2697480"/>
            <a:ext cx="2966618" cy="731520"/>
          </a:xfrm>
          <a:prstGeom prst="rect">
            <a:avLst/>
          </a:prstGeom>
          <a:noFill/>
          <a:ln/>
        </p:spPr>
        <p:txBody>
          <a:bodyPr wrap="square" lIns="0" tIns="0" rIns="0" bIns="0" rtlCol="0" anchor="ctr"/>
          <a:lstStyle/>
          <a:p>
            <a:pPr indent="0" marL="0">
              <a:buNone/>
            </a:pPr>
            <a:r>
              <a:rPr lang="en-US" sz="4000" b="1" dirty="0">
                <a:solidFill>
                  <a:srgbClr val="0B2E4F"/>
                </a:solidFill>
              </a:rPr>
              <a:t>18%</a:t>
            </a:r>
            <a:pPr indent="0" marL="0">
              <a:buNone/>
            </a:pPr>
            <a:r>
              <a:rPr lang="en-US" sz="1500" dirty="0">
                <a:solidFill>
                  <a:srgbClr val="646464"/>
                </a:solidFill>
              </a:rPr>
              <a:t>  of our visits</a:t>
            </a:r>
            <a:endParaRPr lang="en-US" sz="4000" dirty="0"/>
          </a:p>
        </p:txBody>
      </p:sp>
      <p:sp>
        <p:nvSpPr>
          <p:cNvPr id="50" name="Tier 3 count"/>
          <p:cNvSpPr txBox="1"/>
          <p:nvPr/>
        </p:nvSpPr>
        <p:spPr>
          <a:xfrm>
            <a:off x="8402117" y="3474720"/>
            <a:ext cx="2966618" cy="274320"/>
          </a:xfrm>
          <a:prstGeom prst="rect">
            <a:avLst/>
          </a:prstGeom>
          <a:noFill/>
          <a:ln/>
        </p:spPr>
        <p:txBody>
          <a:bodyPr wrap="square" lIns="0" tIns="0" rIns="0" bIns="0" rtlCol="0" anchor="ctr"/>
          <a:lstStyle/>
          <a:p>
            <a:pPr indent="0" marL="0">
              <a:buNone/>
            </a:pPr>
            <a:r>
              <a:rPr lang="en-US" sz="1300" dirty="0">
                <a:solidFill>
                  <a:srgbClr val="646464"/>
                </a:solidFill>
              </a:rPr>
              <a:t>34 states and DC</a:t>
            </a:r>
            <a:endParaRPr lang="en-US" sz="1300" dirty="0"/>
          </a:p>
        </p:txBody>
      </p:sp>
      <p:sp>
        <p:nvSpPr>
          <p:cNvPr id="51" name="Tier 3 AK chip"/>
          <p:cNvSpPr/>
          <p:nvPr/>
        </p:nvSpPr>
        <p:spPr>
          <a:xfrm>
            <a:off x="8402117" y="3840480"/>
            <a:ext cx="368939" cy="310896"/>
          </a:xfrm>
          <a:prstGeom prst="roundRect">
            <a:avLst>
              <a:gd name="adj" fmla="val 17647"/>
            </a:avLst>
          </a:prstGeom>
          <a:solidFill>
            <a:srgbClr val="FFFFFF"/>
          </a:solidFill>
          <a:ln w="9525">
            <a:solidFill>
              <a:srgbClr val="D5DEE7"/>
            </a:solidFill>
            <a:prstDash val="solid"/>
          </a:ln>
        </p:spPr>
      </p:sp>
      <p:sp>
        <p:nvSpPr>
          <p:cNvPr id="52" name="Tier 3 AK label"/>
          <p:cNvSpPr txBox="1"/>
          <p:nvPr/>
        </p:nvSpPr>
        <p:spPr>
          <a:xfrm>
            <a:off x="8402117" y="3840480"/>
            <a:ext cx="368939" cy="310896"/>
          </a:xfrm>
          <a:prstGeom prst="rect">
            <a:avLst/>
          </a:prstGeom>
          <a:noFill/>
          <a:ln/>
        </p:spPr>
        <p:txBody>
          <a:bodyPr wrap="square" lIns="0" tIns="0" rIns="0" bIns="0" rtlCol="0" anchor="ctr"/>
          <a:lstStyle/>
          <a:p>
            <a:pPr algn="ctr" indent="0" marL="0">
              <a:buNone/>
            </a:pPr>
            <a:r>
              <a:rPr lang="en-US" sz="1200" b="1" dirty="0">
                <a:solidFill>
                  <a:srgbClr val="646464"/>
                </a:solidFill>
              </a:rPr>
              <a:t>AK</a:t>
            </a:r>
            <a:endParaRPr lang="en-US" sz="1200" dirty="0"/>
          </a:p>
        </p:txBody>
      </p:sp>
      <p:sp>
        <p:nvSpPr>
          <p:cNvPr id="53" name="Tier 3 AL chip"/>
          <p:cNvSpPr/>
          <p:nvPr/>
        </p:nvSpPr>
        <p:spPr>
          <a:xfrm>
            <a:off x="8835063" y="3840480"/>
            <a:ext cx="368939" cy="310896"/>
          </a:xfrm>
          <a:prstGeom prst="roundRect">
            <a:avLst>
              <a:gd name="adj" fmla="val 17647"/>
            </a:avLst>
          </a:prstGeom>
          <a:solidFill>
            <a:srgbClr val="FFFFFF"/>
          </a:solidFill>
          <a:ln w="9525">
            <a:solidFill>
              <a:srgbClr val="D5DEE7"/>
            </a:solidFill>
            <a:prstDash val="solid"/>
          </a:ln>
        </p:spPr>
      </p:sp>
      <p:sp>
        <p:nvSpPr>
          <p:cNvPr id="54" name="Tier 3 AL label"/>
          <p:cNvSpPr txBox="1"/>
          <p:nvPr/>
        </p:nvSpPr>
        <p:spPr>
          <a:xfrm>
            <a:off x="8835063" y="3840480"/>
            <a:ext cx="368939" cy="310896"/>
          </a:xfrm>
          <a:prstGeom prst="rect">
            <a:avLst/>
          </a:prstGeom>
          <a:noFill/>
          <a:ln/>
        </p:spPr>
        <p:txBody>
          <a:bodyPr wrap="square" lIns="0" tIns="0" rIns="0" bIns="0" rtlCol="0" anchor="ctr"/>
          <a:lstStyle/>
          <a:p>
            <a:pPr algn="ctr" indent="0" marL="0">
              <a:buNone/>
            </a:pPr>
            <a:r>
              <a:rPr lang="en-US" sz="1200" b="1" dirty="0">
                <a:solidFill>
                  <a:srgbClr val="646464"/>
                </a:solidFill>
              </a:rPr>
              <a:t>AL</a:t>
            </a:r>
            <a:endParaRPr lang="en-US" sz="1200" dirty="0"/>
          </a:p>
        </p:txBody>
      </p:sp>
      <p:sp>
        <p:nvSpPr>
          <p:cNvPr id="55" name="Tier 3 AR chip"/>
          <p:cNvSpPr/>
          <p:nvPr/>
        </p:nvSpPr>
        <p:spPr>
          <a:xfrm>
            <a:off x="9268010" y="3840480"/>
            <a:ext cx="368939" cy="310896"/>
          </a:xfrm>
          <a:prstGeom prst="roundRect">
            <a:avLst>
              <a:gd name="adj" fmla="val 17647"/>
            </a:avLst>
          </a:prstGeom>
          <a:solidFill>
            <a:srgbClr val="FFFFFF"/>
          </a:solidFill>
          <a:ln w="9525">
            <a:solidFill>
              <a:srgbClr val="D5DEE7"/>
            </a:solidFill>
            <a:prstDash val="solid"/>
          </a:ln>
        </p:spPr>
      </p:sp>
      <p:sp>
        <p:nvSpPr>
          <p:cNvPr id="56" name="Tier 3 AR label"/>
          <p:cNvSpPr txBox="1"/>
          <p:nvPr/>
        </p:nvSpPr>
        <p:spPr>
          <a:xfrm>
            <a:off x="9268010" y="3840480"/>
            <a:ext cx="368939" cy="310896"/>
          </a:xfrm>
          <a:prstGeom prst="rect">
            <a:avLst/>
          </a:prstGeom>
          <a:noFill/>
          <a:ln/>
        </p:spPr>
        <p:txBody>
          <a:bodyPr wrap="square" lIns="0" tIns="0" rIns="0" bIns="0" rtlCol="0" anchor="ctr"/>
          <a:lstStyle/>
          <a:p>
            <a:pPr algn="ctr" indent="0" marL="0">
              <a:buNone/>
            </a:pPr>
            <a:r>
              <a:rPr lang="en-US" sz="1200" b="1" dirty="0">
                <a:solidFill>
                  <a:srgbClr val="646464"/>
                </a:solidFill>
              </a:rPr>
              <a:t>AR</a:t>
            </a:r>
            <a:endParaRPr lang="en-US" sz="1200" dirty="0"/>
          </a:p>
        </p:txBody>
      </p:sp>
      <p:sp>
        <p:nvSpPr>
          <p:cNvPr id="57" name="Tier 3 AZ chip"/>
          <p:cNvSpPr/>
          <p:nvPr/>
        </p:nvSpPr>
        <p:spPr>
          <a:xfrm>
            <a:off x="9700957" y="3840480"/>
            <a:ext cx="368939" cy="310896"/>
          </a:xfrm>
          <a:prstGeom prst="roundRect">
            <a:avLst>
              <a:gd name="adj" fmla="val 17647"/>
            </a:avLst>
          </a:prstGeom>
          <a:solidFill>
            <a:srgbClr val="FFFFFF"/>
          </a:solidFill>
          <a:ln w="9525">
            <a:solidFill>
              <a:srgbClr val="D5DEE7"/>
            </a:solidFill>
            <a:prstDash val="solid"/>
          </a:ln>
        </p:spPr>
      </p:sp>
      <p:sp>
        <p:nvSpPr>
          <p:cNvPr id="58" name="Tier 3 AZ label"/>
          <p:cNvSpPr txBox="1"/>
          <p:nvPr/>
        </p:nvSpPr>
        <p:spPr>
          <a:xfrm>
            <a:off x="9700957" y="3840480"/>
            <a:ext cx="368939" cy="310896"/>
          </a:xfrm>
          <a:prstGeom prst="rect">
            <a:avLst/>
          </a:prstGeom>
          <a:noFill/>
          <a:ln/>
        </p:spPr>
        <p:txBody>
          <a:bodyPr wrap="square" lIns="0" tIns="0" rIns="0" bIns="0" rtlCol="0" anchor="ctr"/>
          <a:lstStyle/>
          <a:p>
            <a:pPr algn="ctr" indent="0" marL="0">
              <a:buNone/>
            </a:pPr>
            <a:r>
              <a:rPr lang="en-US" sz="1200" b="1" dirty="0">
                <a:solidFill>
                  <a:srgbClr val="646464"/>
                </a:solidFill>
              </a:rPr>
              <a:t>AZ</a:t>
            </a:r>
            <a:endParaRPr lang="en-US" sz="1200" dirty="0"/>
          </a:p>
        </p:txBody>
      </p:sp>
      <p:sp>
        <p:nvSpPr>
          <p:cNvPr id="59" name="Tier 3 CO chip"/>
          <p:cNvSpPr/>
          <p:nvPr/>
        </p:nvSpPr>
        <p:spPr>
          <a:xfrm>
            <a:off x="10133903" y="3840480"/>
            <a:ext cx="368939" cy="310896"/>
          </a:xfrm>
          <a:prstGeom prst="roundRect">
            <a:avLst>
              <a:gd name="adj" fmla="val 17647"/>
            </a:avLst>
          </a:prstGeom>
          <a:solidFill>
            <a:srgbClr val="FFFFFF"/>
          </a:solidFill>
          <a:ln w="9525">
            <a:solidFill>
              <a:srgbClr val="D5DEE7"/>
            </a:solidFill>
            <a:prstDash val="solid"/>
          </a:ln>
        </p:spPr>
      </p:sp>
      <p:sp>
        <p:nvSpPr>
          <p:cNvPr id="60" name="Tier 3 CO label"/>
          <p:cNvSpPr txBox="1"/>
          <p:nvPr/>
        </p:nvSpPr>
        <p:spPr>
          <a:xfrm>
            <a:off x="10133903" y="3840480"/>
            <a:ext cx="368939" cy="310896"/>
          </a:xfrm>
          <a:prstGeom prst="rect">
            <a:avLst/>
          </a:prstGeom>
          <a:noFill/>
          <a:ln/>
        </p:spPr>
        <p:txBody>
          <a:bodyPr wrap="square" lIns="0" tIns="0" rIns="0" bIns="0" rtlCol="0" anchor="ctr"/>
          <a:lstStyle/>
          <a:p>
            <a:pPr algn="ctr" indent="0" marL="0">
              <a:buNone/>
            </a:pPr>
            <a:r>
              <a:rPr lang="en-US" sz="1200" b="1" dirty="0">
                <a:solidFill>
                  <a:srgbClr val="646464"/>
                </a:solidFill>
              </a:rPr>
              <a:t>CO</a:t>
            </a:r>
            <a:endParaRPr lang="en-US" sz="1200" dirty="0"/>
          </a:p>
        </p:txBody>
      </p:sp>
      <p:sp>
        <p:nvSpPr>
          <p:cNvPr id="61" name="Tier 3 CT chip"/>
          <p:cNvSpPr/>
          <p:nvPr/>
        </p:nvSpPr>
        <p:spPr>
          <a:xfrm>
            <a:off x="10566850" y="3840480"/>
            <a:ext cx="368939" cy="310896"/>
          </a:xfrm>
          <a:prstGeom prst="roundRect">
            <a:avLst>
              <a:gd name="adj" fmla="val 17647"/>
            </a:avLst>
          </a:prstGeom>
          <a:solidFill>
            <a:srgbClr val="FFFFFF"/>
          </a:solidFill>
          <a:ln w="9525">
            <a:solidFill>
              <a:srgbClr val="D5DEE7"/>
            </a:solidFill>
            <a:prstDash val="solid"/>
          </a:ln>
        </p:spPr>
      </p:sp>
      <p:sp>
        <p:nvSpPr>
          <p:cNvPr id="62" name="Tier 3 CT label"/>
          <p:cNvSpPr txBox="1"/>
          <p:nvPr/>
        </p:nvSpPr>
        <p:spPr>
          <a:xfrm>
            <a:off x="10566850" y="3840480"/>
            <a:ext cx="368939" cy="310896"/>
          </a:xfrm>
          <a:prstGeom prst="rect">
            <a:avLst/>
          </a:prstGeom>
          <a:noFill/>
          <a:ln/>
        </p:spPr>
        <p:txBody>
          <a:bodyPr wrap="square" lIns="0" tIns="0" rIns="0" bIns="0" rtlCol="0" anchor="ctr"/>
          <a:lstStyle/>
          <a:p>
            <a:pPr algn="ctr" indent="0" marL="0">
              <a:buNone/>
            </a:pPr>
            <a:r>
              <a:rPr lang="en-US" sz="1200" b="1" dirty="0">
                <a:solidFill>
                  <a:srgbClr val="646464"/>
                </a:solidFill>
              </a:rPr>
              <a:t>CT</a:t>
            </a:r>
            <a:endParaRPr lang="en-US" sz="1200" dirty="0"/>
          </a:p>
        </p:txBody>
      </p:sp>
      <p:sp>
        <p:nvSpPr>
          <p:cNvPr id="63" name="Tier 3 DC chip"/>
          <p:cNvSpPr/>
          <p:nvPr/>
        </p:nvSpPr>
        <p:spPr>
          <a:xfrm>
            <a:off x="10999797" y="3840480"/>
            <a:ext cx="368939" cy="310896"/>
          </a:xfrm>
          <a:prstGeom prst="roundRect">
            <a:avLst>
              <a:gd name="adj" fmla="val 17647"/>
            </a:avLst>
          </a:prstGeom>
          <a:solidFill>
            <a:srgbClr val="FFFFFF"/>
          </a:solidFill>
          <a:ln w="9525">
            <a:solidFill>
              <a:srgbClr val="D5DEE7"/>
            </a:solidFill>
            <a:prstDash val="solid"/>
          </a:ln>
        </p:spPr>
      </p:sp>
      <p:sp>
        <p:nvSpPr>
          <p:cNvPr id="64" name="Tier 3 DC label"/>
          <p:cNvSpPr txBox="1"/>
          <p:nvPr/>
        </p:nvSpPr>
        <p:spPr>
          <a:xfrm>
            <a:off x="10999797" y="3840480"/>
            <a:ext cx="368939" cy="310896"/>
          </a:xfrm>
          <a:prstGeom prst="rect">
            <a:avLst/>
          </a:prstGeom>
          <a:noFill/>
          <a:ln/>
        </p:spPr>
        <p:txBody>
          <a:bodyPr wrap="square" lIns="0" tIns="0" rIns="0" bIns="0" rtlCol="0" anchor="ctr"/>
          <a:lstStyle/>
          <a:p>
            <a:pPr algn="ctr" indent="0" marL="0">
              <a:buNone/>
            </a:pPr>
            <a:r>
              <a:rPr lang="en-US" sz="1200" b="1" dirty="0">
                <a:solidFill>
                  <a:srgbClr val="646464"/>
                </a:solidFill>
              </a:rPr>
              <a:t>DC</a:t>
            </a:r>
            <a:endParaRPr lang="en-US" sz="1200" dirty="0"/>
          </a:p>
        </p:txBody>
      </p:sp>
      <p:sp>
        <p:nvSpPr>
          <p:cNvPr id="65" name="Tier 3 DE chip"/>
          <p:cNvSpPr/>
          <p:nvPr/>
        </p:nvSpPr>
        <p:spPr>
          <a:xfrm>
            <a:off x="8402117" y="4215384"/>
            <a:ext cx="368939" cy="310896"/>
          </a:xfrm>
          <a:prstGeom prst="roundRect">
            <a:avLst>
              <a:gd name="adj" fmla="val 17647"/>
            </a:avLst>
          </a:prstGeom>
          <a:solidFill>
            <a:srgbClr val="FFFFFF"/>
          </a:solidFill>
          <a:ln w="9525">
            <a:solidFill>
              <a:srgbClr val="D5DEE7"/>
            </a:solidFill>
            <a:prstDash val="solid"/>
          </a:ln>
        </p:spPr>
      </p:sp>
      <p:sp>
        <p:nvSpPr>
          <p:cNvPr id="66" name="Tier 3 DE label"/>
          <p:cNvSpPr txBox="1"/>
          <p:nvPr/>
        </p:nvSpPr>
        <p:spPr>
          <a:xfrm>
            <a:off x="8402117" y="4215384"/>
            <a:ext cx="368939" cy="310896"/>
          </a:xfrm>
          <a:prstGeom prst="rect">
            <a:avLst/>
          </a:prstGeom>
          <a:noFill/>
          <a:ln/>
        </p:spPr>
        <p:txBody>
          <a:bodyPr wrap="square" lIns="0" tIns="0" rIns="0" bIns="0" rtlCol="0" anchor="ctr"/>
          <a:lstStyle/>
          <a:p>
            <a:pPr algn="ctr" indent="0" marL="0">
              <a:buNone/>
            </a:pPr>
            <a:r>
              <a:rPr lang="en-US" sz="1200" b="1" dirty="0">
                <a:solidFill>
                  <a:srgbClr val="646464"/>
                </a:solidFill>
              </a:rPr>
              <a:t>DE</a:t>
            </a:r>
            <a:endParaRPr lang="en-US" sz="1200" dirty="0"/>
          </a:p>
        </p:txBody>
      </p:sp>
      <p:sp>
        <p:nvSpPr>
          <p:cNvPr id="67" name="Tier 3 HI chip"/>
          <p:cNvSpPr/>
          <p:nvPr/>
        </p:nvSpPr>
        <p:spPr>
          <a:xfrm>
            <a:off x="8835063" y="4215384"/>
            <a:ext cx="368939" cy="310896"/>
          </a:xfrm>
          <a:prstGeom prst="roundRect">
            <a:avLst>
              <a:gd name="adj" fmla="val 17647"/>
            </a:avLst>
          </a:prstGeom>
          <a:solidFill>
            <a:srgbClr val="FFFFFF"/>
          </a:solidFill>
          <a:ln w="9525">
            <a:solidFill>
              <a:srgbClr val="D5DEE7"/>
            </a:solidFill>
            <a:prstDash val="solid"/>
          </a:ln>
        </p:spPr>
      </p:sp>
      <p:sp>
        <p:nvSpPr>
          <p:cNvPr id="68" name="Tier 3 HI label"/>
          <p:cNvSpPr txBox="1"/>
          <p:nvPr/>
        </p:nvSpPr>
        <p:spPr>
          <a:xfrm>
            <a:off x="8835063" y="4215384"/>
            <a:ext cx="368939" cy="310896"/>
          </a:xfrm>
          <a:prstGeom prst="rect">
            <a:avLst/>
          </a:prstGeom>
          <a:noFill/>
          <a:ln/>
        </p:spPr>
        <p:txBody>
          <a:bodyPr wrap="square" lIns="0" tIns="0" rIns="0" bIns="0" rtlCol="0" anchor="ctr"/>
          <a:lstStyle/>
          <a:p>
            <a:pPr algn="ctr" indent="0" marL="0">
              <a:buNone/>
            </a:pPr>
            <a:r>
              <a:rPr lang="en-US" sz="1200" b="1" dirty="0">
                <a:solidFill>
                  <a:srgbClr val="646464"/>
                </a:solidFill>
              </a:rPr>
              <a:t>HI</a:t>
            </a:r>
            <a:endParaRPr lang="en-US" sz="1200" dirty="0"/>
          </a:p>
        </p:txBody>
      </p:sp>
      <p:sp>
        <p:nvSpPr>
          <p:cNvPr id="69" name="Tier 3 IA chip"/>
          <p:cNvSpPr/>
          <p:nvPr/>
        </p:nvSpPr>
        <p:spPr>
          <a:xfrm>
            <a:off x="9268010" y="4215384"/>
            <a:ext cx="368939" cy="310896"/>
          </a:xfrm>
          <a:prstGeom prst="roundRect">
            <a:avLst>
              <a:gd name="adj" fmla="val 17647"/>
            </a:avLst>
          </a:prstGeom>
          <a:solidFill>
            <a:srgbClr val="FFFFFF"/>
          </a:solidFill>
          <a:ln w="9525">
            <a:solidFill>
              <a:srgbClr val="D5DEE7"/>
            </a:solidFill>
            <a:prstDash val="solid"/>
          </a:ln>
        </p:spPr>
      </p:sp>
      <p:sp>
        <p:nvSpPr>
          <p:cNvPr id="70" name="Tier 3 IA label"/>
          <p:cNvSpPr txBox="1"/>
          <p:nvPr/>
        </p:nvSpPr>
        <p:spPr>
          <a:xfrm>
            <a:off x="9268010" y="4215384"/>
            <a:ext cx="368939" cy="310896"/>
          </a:xfrm>
          <a:prstGeom prst="rect">
            <a:avLst/>
          </a:prstGeom>
          <a:noFill/>
          <a:ln/>
        </p:spPr>
        <p:txBody>
          <a:bodyPr wrap="square" lIns="0" tIns="0" rIns="0" bIns="0" rtlCol="0" anchor="ctr"/>
          <a:lstStyle/>
          <a:p>
            <a:pPr algn="ctr" indent="0" marL="0">
              <a:buNone/>
            </a:pPr>
            <a:r>
              <a:rPr lang="en-US" sz="1200" b="1" dirty="0">
                <a:solidFill>
                  <a:srgbClr val="646464"/>
                </a:solidFill>
              </a:rPr>
              <a:t>IA</a:t>
            </a:r>
            <a:endParaRPr lang="en-US" sz="1200" dirty="0"/>
          </a:p>
        </p:txBody>
      </p:sp>
      <p:sp>
        <p:nvSpPr>
          <p:cNvPr id="71" name="Tier 3 ID chip"/>
          <p:cNvSpPr/>
          <p:nvPr/>
        </p:nvSpPr>
        <p:spPr>
          <a:xfrm>
            <a:off x="9700957" y="4215384"/>
            <a:ext cx="368939" cy="310896"/>
          </a:xfrm>
          <a:prstGeom prst="roundRect">
            <a:avLst>
              <a:gd name="adj" fmla="val 17647"/>
            </a:avLst>
          </a:prstGeom>
          <a:solidFill>
            <a:srgbClr val="FFFFFF"/>
          </a:solidFill>
          <a:ln w="9525">
            <a:solidFill>
              <a:srgbClr val="D5DEE7"/>
            </a:solidFill>
            <a:prstDash val="solid"/>
          </a:ln>
        </p:spPr>
      </p:sp>
      <p:sp>
        <p:nvSpPr>
          <p:cNvPr id="72" name="Tier 3 ID label"/>
          <p:cNvSpPr txBox="1"/>
          <p:nvPr/>
        </p:nvSpPr>
        <p:spPr>
          <a:xfrm>
            <a:off x="9700957" y="4215384"/>
            <a:ext cx="368939" cy="310896"/>
          </a:xfrm>
          <a:prstGeom prst="rect">
            <a:avLst/>
          </a:prstGeom>
          <a:noFill/>
          <a:ln/>
        </p:spPr>
        <p:txBody>
          <a:bodyPr wrap="square" lIns="0" tIns="0" rIns="0" bIns="0" rtlCol="0" anchor="ctr"/>
          <a:lstStyle/>
          <a:p>
            <a:pPr algn="ctr" indent="0" marL="0">
              <a:buNone/>
            </a:pPr>
            <a:r>
              <a:rPr lang="en-US" sz="1200" b="1" dirty="0">
                <a:solidFill>
                  <a:srgbClr val="646464"/>
                </a:solidFill>
              </a:rPr>
              <a:t>ID</a:t>
            </a:r>
            <a:endParaRPr lang="en-US" sz="1200" dirty="0"/>
          </a:p>
        </p:txBody>
      </p:sp>
      <p:sp>
        <p:nvSpPr>
          <p:cNvPr id="73" name="Tier 3 IL chip"/>
          <p:cNvSpPr/>
          <p:nvPr/>
        </p:nvSpPr>
        <p:spPr>
          <a:xfrm>
            <a:off x="10133903" y="4215384"/>
            <a:ext cx="368939" cy="310896"/>
          </a:xfrm>
          <a:prstGeom prst="roundRect">
            <a:avLst>
              <a:gd name="adj" fmla="val 17647"/>
            </a:avLst>
          </a:prstGeom>
          <a:solidFill>
            <a:srgbClr val="FFFFFF"/>
          </a:solidFill>
          <a:ln w="9525">
            <a:solidFill>
              <a:srgbClr val="D5DEE7"/>
            </a:solidFill>
            <a:prstDash val="solid"/>
          </a:ln>
        </p:spPr>
      </p:sp>
      <p:sp>
        <p:nvSpPr>
          <p:cNvPr id="74" name="Tier 3 IL label"/>
          <p:cNvSpPr txBox="1"/>
          <p:nvPr/>
        </p:nvSpPr>
        <p:spPr>
          <a:xfrm>
            <a:off x="10133903" y="4215384"/>
            <a:ext cx="368939" cy="310896"/>
          </a:xfrm>
          <a:prstGeom prst="rect">
            <a:avLst/>
          </a:prstGeom>
          <a:noFill/>
          <a:ln/>
        </p:spPr>
        <p:txBody>
          <a:bodyPr wrap="square" lIns="0" tIns="0" rIns="0" bIns="0" rtlCol="0" anchor="ctr"/>
          <a:lstStyle/>
          <a:p>
            <a:pPr algn="ctr" indent="0" marL="0">
              <a:buNone/>
            </a:pPr>
            <a:r>
              <a:rPr lang="en-US" sz="1200" b="1" dirty="0">
                <a:solidFill>
                  <a:srgbClr val="646464"/>
                </a:solidFill>
              </a:rPr>
              <a:t>IL</a:t>
            </a:r>
            <a:endParaRPr lang="en-US" sz="1200" dirty="0"/>
          </a:p>
        </p:txBody>
      </p:sp>
      <p:sp>
        <p:nvSpPr>
          <p:cNvPr id="75" name="Tier 3 KS chip"/>
          <p:cNvSpPr/>
          <p:nvPr/>
        </p:nvSpPr>
        <p:spPr>
          <a:xfrm>
            <a:off x="10566850" y="4215384"/>
            <a:ext cx="368939" cy="310896"/>
          </a:xfrm>
          <a:prstGeom prst="roundRect">
            <a:avLst>
              <a:gd name="adj" fmla="val 17647"/>
            </a:avLst>
          </a:prstGeom>
          <a:solidFill>
            <a:srgbClr val="FFFFFF"/>
          </a:solidFill>
          <a:ln w="9525">
            <a:solidFill>
              <a:srgbClr val="D5DEE7"/>
            </a:solidFill>
            <a:prstDash val="solid"/>
          </a:ln>
        </p:spPr>
      </p:sp>
      <p:sp>
        <p:nvSpPr>
          <p:cNvPr id="76" name="Tier 3 KS label"/>
          <p:cNvSpPr txBox="1"/>
          <p:nvPr/>
        </p:nvSpPr>
        <p:spPr>
          <a:xfrm>
            <a:off x="10566850" y="4215384"/>
            <a:ext cx="368939" cy="310896"/>
          </a:xfrm>
          <a:prstGeom prst="rect">
            <a:avLst/>
          </a:prstGeom>
          <a:noFill/>
          <a:ln/>
        </p:spPr>
        <p:txBody>
          <a:bodyPr wrap="square" lIns="0" tIns="0" rIns="0" bIns="0" rtlCol="0" anchor="ctr"/>
          <a:lstStyle/>
          <a:p>
            <a:pPr algn="ctr" indent="0" marL="0">
              <a:buNone/>
            </a:pPr>
            <a:r>
              <a:rPr lang="en-US" sz="1200" b="1" dirty="0">
                <a:solidFill>
                  <a:srgbClr val="646464"/>
                </a:solidFill>
              </a:rPr>
              <a:t>KS</a:t>
            </a:r>
            <a:endParaRPr lang="en-US" sz="1200" dirty="0"/>
          </a:p>
        </p:txBody>
      </p:sp>
      <p:sp>
        <p:nvSpPr>
          <p:cNvPr id="77" name="Tier 3 KY chip"/>
          <p:cNvSpPr/>
          <p:nvPr/>
        </p:nvSpPr>
        <p:spPr>
          <a:xfrm>
            <a:off x="10999797" y="4215384"/>
            <a:ext cx="368939" cy="310896"/>
          </a:xfrm>
          <a:prstGeom prst="roundRect">
            <a:avLst>
              <a:gd name="adj" fmla="val 17647"/>
            </a:avLst>
          </a:prstGeom>
          <a:solidFill>
            <a:srgbClr val="FFFFFF"/>
          </a:solidFill>
          <a:ln w="9525">
            <a:solidFill>
              <a:srgbClr val="D5DEE7"/>
            </a:solidFill>
            <a:prstDash val="solid"/>
          </a:ln>
        </p:spPr>
      </p:sp>
      <p:sp>
        <p:nvSpPr>
          <p:cNvPr id="78" name="Tier 3 KY label"/>
          <p:cNvSpPr txBox="1"/>
          <p:nvPr/>
        </p:nvSpPr>
        <p:spPr>
          <a:xfrm>
            <a:off x="10999797" y="4215384"/>
            <a:ext cx="368939" cy="310896"/>
          </a:xfrm>
          <a:prstGeom prst="rect">
            <a:avLst/>
          </a:prstGeom>
          <a:noFill/>
          <a:ln/>
        </p:spPr>
        <p:txBody>
          <a:bodyPr wrap="square" lIns="0" tIns="0" rIns="0" bIns="0" rtlCol="0" anchor="ctr"/>
          <a:lstStyle/>
          <a:p>
            <a:pPr algn="ctr" indent="0" marL="0">
              <a:buNone/>
            </a:pPr>
            <a:r>
              <a:rPr lang="en-US" sz="1200" b="1" dirty="0">
                <a:solidFill>
                  <a:srgbClr val="646464"/>
                </a:solidFill>
              </a:rPr>
              <a:t>KY</a:t>
            </a:r>
            <a:endParaRPr lang="en-US" sz="1200" dirty="0"/>
          </a:p>
        </p:txBody>
      </p:sp>
      <p:sp>
        <p:nvSpPr>
          <p:cNvPr id="79" name="Tier 3 ME chip"/>
          <p:cNvSpPr/>
          <p:nvPr/>
        </p:nvSpPr>
        <p:spPr>
          <a:xfrm>
            <a:off x="8402117" y="4590288"/>
            <a:ext cx="368939" cy="310896"/>
          </a:xfrm>
          <a:prstGeom prst="roundRect">
            <a:avLst>
              <a:gd name="adj" fmla="val 17647"/>
            </a:avLst>
          </a:prstGeom>
          <a:solidFill>
            <a:srgbClr val="FFFFFF"/>
          </a:solidFill>
          <a:ln w="9525">
            <a:solidFill>
              <a:srgbClr val="D5DEE7"/>
            </a:solidFill>
            <a:prstDash val="solid"/>
          </a:ln>
        </p:spPr>
      </p:sp>
      <p:sp>
        <p:nvSpPr>
          <p:cNvPr id="80" name="Tier 3 ME label"/>
          <p:cNvSpPr txBox="1"/>
          <p:nvPr/>
        </p:nvSpPr>
        <p:spPr>
          <a:xfrm>
            <a:off x="8402117" y="4590288"/>
            <a:ext cx="368939" cy="310896"/>
          </a:xfrm>
          <a:prstGeom prst="rect">
            <a:avLst/>
          </a:prstGeom>
          <a:noFill/>
          <a:ln/>
        </p:spPr>
        <p:txBody>
          <a:bodyPr wrap="square" lIns="0" tIns="0" rIns="0" bIns="0" rtlCol="0" anchor="ctr"/>
          <a:lstStyle/>
          <a:p>
            <a:pPr algn="ctr" indent="0" marL="0">
              <a:buNone/>
            </a:pPr>
            <a:r>
              <a:rPr lang="en-US" sz="1200" b="1" dirty="0">
                <a:solidFill>
                  <a:srgbClr val="646464"/>
                </a:solidFill>
              </a:rPr>
              <a:t>ME</a:t>
            </a:r>
            <a:endParaRPr lang="en-US" sz="1200" dirty="0"/>
          </a:p>
        </p:txBody>
      </p:sp>
      <p:sp>
        <p:nvSpPr>
          <p:cNvPr id="81" name="Tier 3 MI chip"/>
          <p:cNvSpPr/>
          <p:nvPr/>
        </p:nvSpPr>
        <p:spPr>
          <a:xfrm>
            <a:off x="8835063" y="4590288"/>
            <a:ext cx="368939" cy="310896"/>
          </a:xfrm>
          <a:prstGeom prst="roundRect">
            <a:avLst>
              <a:gd name="adj" fmla="val 17647"/>
            </a:avLst>
          </a:prstGeom>
          <a:solidFill>
            <a:srgbClr val="FFFFFF"/>
          </a:solidFill>
          <a:ln w="9525">
            <a:solidFill>
              <a:srgbClr val="D5DEE7"/>
            </a:solidFill>
            <a:prstDash val="solid"/>
          </a:ln>
        </p:spPr>
      </p:sp>
      <p:sp>
        <p:nvSpPr>
          <p:cNvPr id="82" name="Tier 3 MI label"/>
          <p:cNvSpPr txBox="1"/>
          <p:nvPr/>
        </p:nvSpPr>
        <p:spPr>
          <a:xfrm>
            <a:off x="8835063" y="4590288"/>
            <a:ext cx="368939" cy="310896"/>
          </a:xfrm>
          <a:prstGeom prst="rect">
            <a:avLst/>
          </a:prstGeom>
          <a:noFill/>
          <a:ln/>
        </p:spPr>
        <p:txBody>
          <a:bodyPr wrap="square" lIns="0" tIns="0" rIns="0" bIns="0" rtlCol="0" anchor="ctr"/>
          <a:lstStyle/>
          <a:p>
            <a:pPr algn="ctr" indent="0" marL="0">
              <a:buNone/>
            </a:pPr>
            <a:r>
              <a:rPr lang="en-US" sz="1200" b="1" dirty="0">
                <a:solidFill>
                  <a:srgbClr val="646464"/>
                </a:solidFill>
              </a:rPr>
              <a:t>MI</a:t>
            </a:r>
            <a:endParaRPr lang="en-US" sz="1200" dirty="0"/>
          </a:p>
        </p:txBody>
      </p:sp>
      <p:sp>
        <p:nvSpPr>
          <p:cNvPr id="83" name="Tier 3 MN chip"/>
          <p:cNvSpPr/>
          <p:nvPr/>
        </p:nvSpPr>
        <p:spPr>
          <a:xfrm>
            <a:off x="9268010" y="4590288"/>
            <a:ext cx="368939" cy="310896"/>
          </a:xfrm>
          <a:prstGeom prst="roundRect">
            <a:avLst>
              <a:gd name="adj" fmla="val 17647"/>
            </a:avLst>
          </a:prstGeom>
          <a:solidFill>
            <a:srgbClr val="FFFFFF"/>
          </a:solidFill>
          <a:ln w="9525">
            <a:solidFill>
              <a:srgbClr val="D5DEE7"/>
            </a:solidFill>
            <a:prstDash val="solid"/>
          </a:ln>
        </p:spPr>
      </p:sp>
      <p:sp>
        <p:nvSpPr>
          <p:cNvPr id="84" name="Tier 3 MN label"/>
          <p:cNvSpPr txBox="1"/>
          <p:nvPr/>
        </p:nvSpPr>
        <p:spPr>
          <a:xfrm>
            <a:off x="9268010" y="4590288"/>
            <a:ext cx="368939" cy="310896"/>
          </a:xfrm>
          <a:prstGeom prst="rect">
            <a:avLst/>
          </a:prstGeom>
          <a:noFill/>
          <a:ln/>
        </p:spPr>
        <p:txBody>
          <a:bodyPr wrap="square" lIns="0" tIns="0" rIns="0" bIns="0" rtlCol="0" anchor="ctr"/>
          <a:lstStyle/>
          <a:p>
            <a:pPr algn="ctr" indent="0" marL="0">
              <a:buNone/>
            </a:pPr>
            <a:r>
              <a:rPr lang="en-US" sz="1200" b="1" dirty="0">
                <a:solidFill>
                  <a:srgbClr val="646464"/>
                </a:solidFill>
              </a:rPr>
              <a:t>MN</a:t>
            </a:r>
            <a:endParaRPr lang="en-US" sz="1200" dirty="0"/>
          </a:p>
        </p:txBody>
      </p:sp>
      <p:sp>
        <p:nvSpPr>
          <p:cNvPr id="85" name="Tier 3 MS chip"/>
          <p:cNvSpPr/>
          <p:nvPr/>
        </p:nvSpPr>
        <p:spPr>
          <a:xfrm>
            <a:off x="9700957" y="4590288"/>
            <a:ext cx="368939" cy="310896"/>
          </a:xfrm>
          <a:prstGeom prst="roundRect">
            <a:avLst>
              <a:gd name="adj" fmla="val 17647"/>
            </a:avLst>
          </a:prstGeom>
          <a:solidFill>
            <a:srgbClr val="FFFFFF"/>
          </a:solidFill>
          <a:ln w="9525">
            <a:solidFill>
              <a:srgbClr val="D5DEE7"/>
            </a:solidFill>
            <a:prstDash val="solid"/>
          </a:ln>
        </p:spPr>
      </p:sp>
      <p:sp>
        <p:nvSpPr>
          <p:cNvPr id="86" name="Tier 3 MS label"/>
          <p:cNvSpPr txBox="1"/>
          <p:nvPr/>
        </p:nvSpPr>
        <p:spPr>
          <a:xfrm>
            <a:off x="9700957" y="4590288"/>
            <a:ext cx="368939" cy="310896"/>
          </a:xfrm>
          <a:prstGeom prst="rect">
            <a:avLst/>
          </a:prstGeom>
          <a:noFill/>
          <a:ln/>
        </p:spPr>
        <p:txBody>
          <a:bodyPr wrap="square" lIns="0" tIns="0" rIns="0" bIns="0" rtlCol="0" anchor="ctr"/>
          <a:lstStyle/>
          <a:p>
            <a:pPr algn="ctr" indent="0" marL="0">
              <a:buNone/>
            </a:pPr>
            <a:r>
              <a:rPr lang="en-US" sz="1200" b="1" dirty="0">
                <a:solidFill>
                  <a:srgbClr val="646464"/>
                </a:solidFill>
              </a:rPr>
              <a:t>MS</a:t>
            </a:r>
            <a:endParaRPr lang="en-US" sz="1200" dirty="0"/>
          </a:p>
        </p:txBody>
      </p:sp>
      <p:sp>
        <p:nvSpPr>
          <p:cNvPr id="87" name="Tier 3 MT chip"/>
          <p:cNvSpPr/>
          <p:nvPr/>
        </p:nvSpPr>
        <p:spPr>
          <a:xfrm>
            <a:off x="10133903" y="4590288"/>
            <a:ext cx="368939" cy="310896"/>
          </a:xfrm>
          <a:prstGeom prst="roundRect">
            <a:avLst>
              <a:gd name="adj" fmla="val 17647"/>
            </a:avLst>
          </a:prstGeom>
          <a:solidFill>
            <a:srgbClr val="FFFFFF"/>
          </a:solidFill>
          <a:ln w="9525">
            <a:solidFill>
              <a:srgbClr val="D5DEE7"/>
            </a:solidFill>
            <a:prstDash val="solid"/>
          </a:ln>
        </p:spPr>
      </p:sp>
      <p:sp>
        <p:nvSpPr>
          <p:cNvPr id="88" name="Tier 3 MT label"/>
          <p:cNvSpPr txBox="1"/>
          <p:nvPr/>
        </p:nvSpPr>
        <p:spPr>
          <a:xfrm>
            <a:off x="10133903" y="4590288"/>
            <a:ext cx="368939" cy="310896"/>
          </a:xfrm>
          <a:prstGeom prst="rect">
            <a:avLst/>
          </a:prstGeom>
          <a:noFill/>
          <a:ln/>
        </p:spPr>
        <p:txBody>
          <a:bodyPr wrap="square" lIns="0" tIns="0" rIns="0" bIns="0" rtlCol="0" anchor="ctr"/>
          <a:lstStyle/>
          <a:p>
            <a:pPr algn="ctr" indent="0" marL="0">
              <a:buNone/>
            </a:pPr>
            <a:r>
              <a:rPr lang="en-US" sz="1200" b="1" dirty="0">
                <a:solidFill>
                  <a:srgbClr val="646464"/>
                </a:solidFill>
              </a:rPr>
              <a:t>MT</a:t>
            </a:r>
            <a:endParaRPr lang="en-US" sz="1200" dirty="0"/>
          </a:p>
        </p:txBody>
      </p:sp>
      <p:sp>
        <p:nvSpPr>
          <p:cNvPr id="89" name="Tier 3 ND chip"/>
          <p:cNvSpPr/>
          <p:nvPr/>
        </p:nvSpPr>
        <p:spPr>
          <a:xfrm>
            <a:off x="10566850" y="4590288"/>
            <a:ext cx="368939" cy="310896"/>
          </a:xfrm>
          <a:prstGeom prst="roundRect">
            <a:avLst>
              <a:gd name="adj" fmla="val 17647"/>
            </a:avLst>
          </a:prstGeom>
          <a:solidFill>
            <a:srgbClr val="FFFFFF"/>
          </a:solidFill>
          <a:ln w="9525">
            <a:solidFill>
              <a:srgbClr val="D5DEE7"/>
            </a:solidFill>
            <a:prstDash val="solid"/>
          </a:ln>
        </p:spPr>
      </p:sp>
      <p:sp>
        <p:nvSpPr>
          <p:cNvPr id="90" name="Tier 3 ND label"/>
          <p:cNvSpPr txBox="1"/>
          <p:nvPr/>
        </p:nvSpPr>
        <p:spPr>
          <a:xfrm>
            <a:off x="10566850" y="4590288"/>
            <a:ext cx="368939" cy="310896"/>
          </a:xfrm>
          <a:prstGeom prst="rect">
            <a:avLst/>
          </a:prstGeom>
          <a:noFill/>
          <a:ln/>
        </p:spPr>
        <p:txBody>
          <a:bodyPr wrap="square" lIns="0" tIns="0" rIns="0" bIns="0" rtlCol="0" anchor="ctr"/>
          <a:lstStyle/>
          <a:p>
            <a:pPr algn="ctr" indent="0" marL="0">
              <a:buNone/>
            </a:pPr>
            <a:r>
              <a:rPr lang="en-US" sz="1200" b="1" dirty="0">
                <a:solidFill>
                  <a:srgbClr val="646464"/>
                </a:solidFill>
              </a:rPr>
              <a:t>ND</a:t>
            </a:r>
            <a:endParaRPr lang="en-US" sz="1200" dirty="0"/>
          </a:p>
        </p:txBody>
      </p:sp>
      <p:sp>
        <p:nvSpPr>
          <p:cNvPr id="91" name="Tier 3 NE chip"/>
          <p:cNvSpPr/>
          <p:nvPr/>
        </p:nvSpPr>
        <p:spPr>
          <a:xfrm>
            <a:off x="10999797" y="4590288"/>
            <a:ext cx="368939" cy="310896"/>
          </a:xfrm>
          <a:prstGeom prst="roundRect">
            <a:avLst>
              <a:gd name="adj" fmla="val 17647"/>
            </a:avLst>
          </a:prstGeom>
          <a:solidFill>
            <a:srgbClr val="FFFFFF"/>
          </a:solidFill>
          <a:ln w="9525">
            <a:solidFill>
              <a:srgbClr val="D5DEE7"/>
            </a:solidFill>
            <a:prstDash val="solid"/>
          </a:ln>
        </p:spPr>
      </p:sp>
      <p:sp>
        <p:nvSpPr>
          <p:cNvPr id="92" name="Tier 3 NE label"/>
          <p:cNvSpPr txBox="1"/>
          <p:nvPr/>
        </p:nvSpPr>
        <p:spPr>
          <a:xfrm>
            <a:off x="10999797" y="4590288"/>
            <a:ext cx="368939" cy="310896"/>
          </a:xfrm>
          <a:prstGeom prst="rect">
            <a:avLst/>
          </a:prstGeom>
          <a:noFill/>
          <a:ln/>
        </p:spPr>
        <p:txBody>
          <a:bodyPr wrap="square" lIns="0" tIns="0" rIns="0" bIns="0" rtlCol="0" anchor="ctr"/>
          <a:lstStyle/>
          <a:p>
            <a:pPr algn="ctr" indent="0" marL="0">
              <a:buNone/>
            </a:pPr>
            <a:r>
              <a:rPr lang="en-US" sz="1200" b="1" dirty="0">
                <a:solidFill>
                  <a:srgbClr val="646464"/>
                </a:solidFill>
              </a:rPr>
              <a:t>NE</a:t>
            </a:r>
            <a:endParaRPr lang="en-US" sz="1200" dirty="0"/>
          </a:p>
        </p:txBody>
      </p:sp>
      <p:sp>
        <p:nvSpPr>
          <p:cNvPr id="93" name="Tier 3 NH chip"/>
          <p:cNvSpPr/>
          <p:nvPr/>
        </p:nvSpPr>
        <p:spPr>
          <a:xfrm>
            <a:off x="8402117" y="4965192"/>
            <a:ext cx="368939" cy="310896"/>
          </a:xfrm>
          <a:prstGeom prst="roundRect">
            <a:avLst>
              <a:gd name="adj" fmla="val 17647"/>
            </a:avLst>
          </a:prstGeom>
          <a:solidFill>
            <a:srgbClr val="FFFFFF"/>
          </a:solidFill>
          <a:ln w="9525">
            <a:solidFill>
              <a:srgbClr val="D5DEE7"/>
            </a:solidFill>
            <a:prstDash val="solid"/>
          </a:ln>
        </p:spPr>
      </p:sp>
      <p:sp>
        <p:nvSpPr>
          <p:cNvPr id="94" name="Tier 3 NH label"/>
          <p:cNvSpPr txBox="1"/>
          <p:nvPr/>
        </p:nvSpPr>
        <p:spPr>
          <a:xfrm>
            <a:off x="8402117" y="4965192"/>
            <a:ext cx="368939" cy="310896"/>
          </a:xfrm>
          <a:prstGeom prst="rect">
            <a:avLst/>
          </a:prstGeom>
          <a:noFill/>
          <a:ln/>
        </p:spPr>
        <p:txBody>
          <a:bodyPr wrap="square" lIns="0" tIns="0" rIns="0" bIns="0" rtlCol="0" anchor="ctr"/>
          <a:lstStyle/>
          <a:p>
            <a:pPr algn="ctr" indent="0" marL="0">
              <a:buNone/>
            </a:pPr>
            <a:r>
              <a:rPr lang="en-US" sz="1200" b="1" dirty="0">
                <a:solidFill>
                  <a:srgbClr val="646464"/>
                </a:solidFill>
              </a:rPr>
              <a:t>NH</a:t>
            </a:r>
            <a:endParaRPr lang="en-US" sz="1200" dirty="0"/>
          </a:p>
        </p:txBody>
      </p:sp>
      <p:sp>
        <p:nvSpPr>
          <p:cNvPr id="95" name="Tier 3 NJ chip"/>
          <p:cNvSpPr/>
          <p:nvPr/>
        </p:nvSpPr>
        <p:spPr>
          <a:xfrm>
            <a:off x="8835063" y="4965192"/>
            <a:ext cx="368939" cy="310896"/>
          </a:xfrm>
          <a:prstGeom prst="roundRect">
            <a:avLst>
              <a:gd name="adj" fmla="val 17647"/>
            </a:avLst>
          </a:prstGeom>
          <a:solidFill>
            <a:srgbClr val="FFFFFF"/>
          </a:solidFill>
          <a:ln w="9525">
            <a:solidFill>
              <a:srgbClr val="D5DEE7"/>
            </a:solidFill>
            <a:prstDash val="solid"/>
          </a:ln>
        </p:spPr>
      </p:sp>
      <p:sp>
        <p:nvSpPr>
          <p:cNvPr id="96" name="Tier 3 NJ label"/>
          <p:cNvSpPr txBox="1"/>
          <p:nvPr/>
        </p:nvSpPr>
        <p:spPr>
          <a:xfrm>
            <a:off x="8835063" y="4965192"/>
            <a:ext cx="368939" cy="310896"/>
          </a:xfrm>
          <a:prstGeom prst="rect">
            <a:avLst/>
          </a:prstGeom>
          <a:noFill/>
          <a:ln/>
        </p:spPr>
        <p:txBody>
          <a:bodyPr wrap="square" lIns="0" tIns="0" rIns="0" bIns="0" rtlCol="0" anchor="ctr"/>
          <a:lstStyle/>
          <a:p>
            <a:pPr algn="ctr" indent="0" marL="0">
              <a:buNone/>
            </a:pPr>
            <a:r>
              <a:rPr lang="en-US" sz="1200" b="1" dirty="0">
                <a:solidFill>
                  <a:srgbClr val="646464"/>
                </a:solidFill>
              </a:rPr>
              <a:t>NJ</a:t>
            </a:r>
            <a:endParaRPr lang="en-US" sz="1200" dirty="0"/>
          </a:p>
        </p:txBody>
      </p:sp>
      <p:sp>
        <p:nvSpPr>
          <p:cNvPr id="97" name="Tier 3 NM chip"/>
          <p:cNvSpPr/>
          <p:nvPr/>
        </p:nvSpPr>
        <p:spPr>
          <a:xfrm>
            <a:off x="9268010" y="4965192"/>
            <a:ext cx="368939" cy="310896"/>
          </a:xfrm>
          <a:prstGeom prst="roundRect">
            <a:avLst>
              <a:gd name="adj" fmla="val 17647"/>
            </a:avLst>
          </a:prstGeom>
          <a:solidFill>
            <a:srgbClr val="FFFFFF"/>
          </a:solidFill>
          <a:ln w="9525">
            <a:solidFill>
              <a:srgbClr val="D5DEE7"/>
            </a:solidFill>
            <a:prstDash val="solid"/>
          </a:ln>
        </p:spPr>
      </p:sp>
      <p:sp>
        <p:nvSpPr>
          <p:cNvPr id="98" name="Tier 3 NM label"/>
          <p:cNvSpPr txBox="1"/>
          <p:nvPr/>
        </p:nvSpPr>
        <p:spPr>
          <a:xfrm>
            <a:off x="9268010" y="4965192"/>
            <a:ext cx="368939" cy="310896"/>
          </a:xfrm>
          <a:prstGeom prst="rect">
            <a:avLst/>
          </a:prstGeom>
          <a:noFill/>
          <a:ln/>
        </p:spPr>
        <p:txBody>
          <a:bodyPr wrap="square" lIns="0" tIns="0" rIns="0" bIns="0" rtlCol="0" anchor="ctr"/>
          <a:lstStyle/>
          <a:p>
            <a:pPr algn="ctr" indent="0" marL="0">
              <a:buNone/>
            </a:pPr>
            <a:r>
              <a:rPr lang="en-US" sz="1200" b="1" dirty="0">
                <a:solidFill>
                  <a:srgbClr val="646464"/>
                </a:solidFill>
              </a:rPr>
              <a:t>NM</a:t>
            </a:r>
            <a:endParaRPr lang="en-US" sz="1200" dirty="0"/>
          </a:p>
        </p:txBody>
      </p:sp>
      <p:sp>
        <p:nvSpPr>
          <p:cNvPr id="99" name="Tier 3 OK chip"/>
          <p:cNvSpPr/>
          <p:nvPr/>
        </p:nvSpPr>
        <p:spPr>
          <a:xfrm>
            <a:off x="9700957" y="4965192"/>
            <a:ext cx="368939" cy="310896"/>
          </a:xfrm>
          <a:prstGeom prst="roundRect">
            <a:avLst>
              <a:gd name="adj" fmla="val 17647"/>
            </a:avLst>
          </a:prstGeom>
          <a:solidFill>
            <a:srgbClr val="FFFFFF"/>
          </a:solidFill>
          <a:ln w="9525">
            <a:solidFill>
              <a:srgbClr val="D5DEE7"/>
            </a:solidFill>
            <a:prstDash val="solid"/>
          </a:ln>
        </p:spPr>
      </p:sp>
      <p:sp>
        <p:nvSpPr>
          <p:cNvPr id="100" name="Tier 3 OK label"/>
          <p:cNvSpPr txBox="1"/>
          <p:nvPr/>
        </p:nvSpPr>
        <p:spPr>
          <a:xfrm>
            <a:off x="9700957" y="4965192"/>
            <a:ext cx="368939" cy="310896"/>
          </a:xfrm>
          <a:prstGeom prst="rect">
            <a:avLst/>
          </a:prstGeom>
          <a:noFill/>
          <a:ln/>
        </p:spPr>
        <p:txBody>
          <a:bodyPr wrap="square" lIns="0" tIns="0" rIns="0" bIns="0" rtlCol="0" anchor="ctr"/>
          <a:lstStyle/>
          <a:p>
            <a:pPr algn="ctr" indent="0" marL="0">
              <a:buNone/>
            </a:pPr>
            <a:r>
              <a:rPr lang="en-US" sz="1200" b="1" dirty="0">
                <a:solidFill>
                  <a:srgbClr val="646464"/>
                </a:solidFill>
              </a:rPr>
              <a:t>OK</a:t>
            </a:r>
            <a:endParaRPr lang="en-US" sz="1200" dirty="0"/>
          </a:p>
        </p:txBody>
      </p:sp>
      <p:sp>
        <p:nvSpPr>
          <p:cNvPr id="101" name="Tier 3 OR chip"/>
          <p:cNvSpPr/>
          <p:nvPr/>
        </p:nvSpPr>
        <p:spPr>
          <a:xfrm>
            <a:off x="10133903" y="4965192"/>
            <a:ext cx="368939" cy="310896"/>
          </a:xfrm>
          <a:prstGeom prst="roundRect">
            <a:avLst>
              <a:gd name="adj" fmla="val 17647"/>
            </a:avLst>
          </a:prstGeom>
          <a:solidFill>
            <a:srgbClr val="FFFFFF"/>
          </a:solidFill>
          <a:ln w="9525">
            <a:solidFill>
              <a:srgbClr val="D5DEE7"/>
            </a:solidFill>
            <a:prstDash val="solid"/>
          </a:ln>
        </p:spPr>
      </p:sp>
      <p:sp>
        <p:nvSpPr>
          <p:cNvPr id="102" name="Tier 3 OR label"/>
          <p:cNvSpPr txBox="1"/>
          <p:nvPr/>
        </p:nvSpPr>
        <p:spPr>
          <a:xfrm>
            <a:off x="10133903" y="4965192"/>
            <a:ext cx="368939" cy="310896"/>
          </a:xfrm>
          <a:prstGeom prst="rect">
            <a:avLst/>
          </a:prstGeom>
          <a:noFill/>
          <a:ln/>
        </p:spPr>
        <p:txBody>
          <a:bodyPr wrap="square" lIns="0" tIns="0" rIns="0" bIns="0" rtlCol="0" anchor="ctr"/>
          <a:lstStyle/>
          <a:p>
            <a:pPr algn="ctr" indent="0" marL="0">
              <a:buNone/>
            </a:pPr>
            <a:r>
              <a:rPr lang="en-US" sz="1200" b="1" dirty="0">
                <a:solidFill>
                  <a:srgbClr val="646464"/>
                </a:solidFill>
              </a:rPr>
              <a:t>OR</a:t>
            </a:r>
            <a:endParaRPr lang="en-US" sz="1200" dirty="0"/>
          </a:p>
        </p:txBody>
      </p:sp>
      <p:sp>
        <p:nvSpPr>
          <p:cNvPr id="103" name="Tier 3 RI chip"/>
          <p:cNvSpPr/>
          <p:nvPr/>
        </p:nvSpPr>
        <p:spPr>
          <a:xfrm>
            <a:off x="10566850" y="4965192"/>
            <a:ext cx="368939" cy="310896"/>
          </a:xfrm>
          <a:prstGeom prst="roundRect">
            <a:avLst>
              <a:gd name="adj" fmla="val 17647"/>
            </a:avLst>
          </a:prstGeom>
          <a:solidFill>
            <a:srgbClr val="FFFFFF"/>
          </a:solidFill>
          <a:ln w="9525">
            <a:solidFill>
              <a:srgbClr val="D5DEE7"/>
            </a:solidFill>
            <a:prstDash val="solid"/>
          </a:ln>
        </p:spPr>
      </p:sp>
      <p:sp>
        <p:nvSpPr>
          <p:cNvPr id="104" name="Tier 3 RI label"/>
          <p:cNvSpPr txBox="1"/>
          <p:nvPr/>
        </p:nvSpPr>
        <p:spPr>
          <a:xfrm>
            <a:off x="10566850" y="4965192"/>
            <a:ext cx="368939" cy="310896"/>
          </a:xfrm>
          <a:prstGeom prst="rect">
            <a:avLst/>
          </a:prstGeom>
          <a:noFill/>
          <a:ln/>
        </p:spPr>
        <p:txBody>
          <a:bodyPr wrap="square" lIns="0" tIns="0" rIns="0" bIns="0" rtlCol="0" anchor="ctr"/>
          <a:lstStyle/>
          <a:p>
            <a:pPr algn="ctr" indent="0" marL="0">
              <a:buNone/>
            </a:pPr>
            <a:r>
              <a:rPr lang="en-US" sz="1200" b="1" dirty="0">
                <a:solidFill>
                  <a:srgbClr val="646464"/>
                </a:solidFill>
              </a:rPr>
              <a:t>RI</a:t>
            </a:r>
            <a:endParaRPr lang="en-US" sz="1200" dirty="0"/>
          </a:p>
        </p:txBody>
      </p:sp>
      <p:sp>
        <p:nvSpPr>
          <p:cNvPr id="105" name="Tier 3 SD chip"/>
          <p:cNvSpPr/>
          <p:nvPr/>
        </p:nvSpPr>
        <p:spPr>
          <a:xfrm>
            <a:off x="10999797" y="4965192"/>
            <a:ext cx="368939" cy="310896"/>
          </a:xfrm>
          <a:prstGeom prst="roundRect">
            <a:avLst>
              <a:gd name="adj" fmla="val 17647"/>
            </a:avLst>
          </a:prstGeom>
          <a:solidFill>
            <a:srgbClr val="FFFFFF"/>
          </a:solidFill>
          <a:ln w="9525">
            <a:solidFill>
              <a:srgbClr val="D5DEE7"/>
            </a:solidFill>
            <a:prstDash val="solid"/>
          </a:ln>
        </p:spPr>
      </p:sp>
      <p:sp>
        <p:nvSpPr>
          <p:cNvPr id="106" name="Tier 3 SD label"/>
          <p:cNvSpPr txBox="1"/>
          <p:nvPr/>
        </p:nvSpPr>
        <p:spPr>
          <a:xfrm>
            <a:off x="10999797" y="4965192"/>
            <a:ext cx="368939" cy="310896"/>
          </a:xfrm>
          <a:prstGeom prst="rect">
            <a:avLst/>
          </a:prstGeom>
          <a:noFill/>
          <a:ln/>
        </p:spPr>
        <p:txBody>
          <a:bodyPr wrap="square" lIns="0" tIns="0" rIns="0" bIns="0" rtlCol="0" anchor="ctr"/>
          <a:lstStyle/>
          <a:p>
            <a:pPr algn="ctr" indent="0" marL="0">
              <a:buNone/>
            </a:pPr>
            <a:r>
              <a:rPr lang="en-US" sz="1200" b="1" dirty="0">
                <a:solidFill>
                  <a:srgbClr val="646464"/>
                </a:solidFill>
              </a:rPr>
              <a:t>SD</a:t>
            </a:r>
            <a:endParaRPr lang="en-US" sz="1200" dirty="0"/>
          </a:p>
        </p:txBody>
      </p:sp>
      <p:sp>
        <p:nvSpPr>
          <p:cNvPr id="107" name="Tier 3 TN chip"/>
          <p:cNvSpPr/>
          <p:nvPr/>
        </p:nvSpPr>
        <p:spPr>
          <a:xfrm>
            <a:off x="8402117" y="5340096"/>
            <a:ext cx="368939" cy="310896"/>
          </a:xfrm>
          <a:prstGeom prst="roundRect">
            <a:avLst>
              <a:gd name="adj" fmla="val 17647"/>
            </a:avLst>
          </a:prstGeom>
          <a:solidFill>
            <a:srgbClr val="FFFFFF"/>
          </a:solidFill>
          <a:ln w="9525">
            <a:solidFill>
              <a:srgbClr val="D5DEE7"/>
            </a:solidFill>
            <a:prstDash val="solid"/>
          </a:ln>
        </p:spPr>
      </p:sp>
      <p:sp>
        <p:nvSpPr>
          <p:cNvPr id="108" name="Tier 3 TN label"/>
          <p:cNvSpPr txBox="1"/>
          <p:nvPr/>
        </p:nvSpPr>
        <p:spPr>
          <a:xfrm>
            <a:off x="8402117" y="5340096"/>
            <a:ext cx="368939" cy="310896"/>
          </a:xfrm>
          <a:prstGeom prst="rect">
            <a:avLst/>
          </a:prstGeom>
          <a:noFill/>
          <a:ln/>
        </p:spPr>
        <p:txBody>
          <a:bodyPr wrap="square" lIns="0" tIns="0" rIns="0" bIns="0" rtlCol="0" anchor="ctr"/>
          <a:lstStyle/>
          <a:p>
            <a:pPr algn="ctr" indent="0" marL="0">
              <a:buNone/>
            </a:pPr>
            <a:r>
              <a:rPr lang="en-US" sz="1200" b="1" dirty="0">
                <a:solidFill>
                  <a:srgbClr val="646464"/>
                </a:solidFill>
              </a:rPr>
              <a:t>TN</a:t>
            </a:r>
            <a:endParaRPr lang="en-US" sz="1200" dirty="0"/>
          </a:p>
        </p:txBody>
      </p:sp>
      <p:sp>
        <p:nvSpPr>
          <p:cNvPr id="109" name="Tier 3 UT chip"/>
          <p:cNvSpPr/>
          <p:nvPr/>
        </p:nvSpPr>
        <p:spPr>
          <a:xfrm>
            <a:off x="8835063" y="5340096"/>
            <a:ext cx="368939" cy="310896"/>
          </a:xfrm>
          <a:prstGeom prst="roundRect">
            <a:avLst>
              <a:gd name="adj" fmla="val 17647"/>
            </a:avLst>
          </a:prstGeom>
          <a:solidFill>
            <a:srgbClr val="FFFFFF"/>
          </a:solidFill>
          <a:ln w="9525">
            <a:solidFill>
              <a:srgbClr val="D5DEE7"/>
            </a:solidFill>
            <a:prstDash val="solid"/>
          </a:ln>
        </p:spPr>
      </p:sp>
      <p:sp>
        <p:nvSpPr>
          <p:cNvPr id="110" name="Tier 3 UT label"/>
          <p:cNvSpPr txBox="1"/>
          <p:nvPr/>
        </p:nvSpPr>
        <p:spPr>
          <a:xfrm>
            <a:off x="8835063" y="5340096"/>
            <a:ext cx="368939" cy="310896"/>
          </a:xfrm>
          <a:prstGeom prst="rect">
            <a:avLst/>
          </a:prstGeom>
          <a:noFill/>
          <a:ln/>
        </p:spPr>
        <p:txBody>
          <a:bodyPr wrap="square" lIns="0" tIns="0" rIns="0" bIns="0" rtlCol="0" anchor="ctr"/>
          <a:lstStyle/>
          <a:p>
            <a:pPr algn="ctr" indent="0" marL="0">
              <a:buNone/>
            </a:pPr>
            <a:r>
              <a:rPr lang="en-US" sz="1200" b="1" dirty="0">
                <a:solidFill>
                  <a:srgbClr val="646464"/>
                </a:solidFill>
              </a:rPr>
              <a:t>UT</a:t>
            </a:r>
            <a:endParaRPr lang="en-US" sz="1200" dirty="0"/>
          </a:p>
        </p:txBody>
      </p:sp>
      <p:sp>
        <p:nvSpPr>
          <p:cNvPr id="111" name="Tier 3 VT chip"/>
          <p:cNvSpPr/>
          <p:nvPr/>
        </p:nvSpPr>
        <p:spPr>
          <a:xfrm>
            <a:off x="9268010" y="5340096"/>
            <a:ext cx="368939" cy="310896"/>
          </a:xfrm>
          <a:prstGeom prst="roundRect">
            <a:avLst>
              <a:gd name="adj" fmla="val 17647"/>
            </a:avLst>
          </a:prstGeom>
          <a:solidFill>
            <a:srgbClr val="FFFFFF"/>
          </a:solidFill>
          <a:ln w="9525">
            <a:solidFill>
              <a:srgbClr val="D5DEE7"/>
            </a:solidFill>
            <a:prstDash val="solid"/>
          </a:ln>
        </p:spPr>
      </p:sp>
      <p:sp>
        <p:nvSpPr>
          <p:cNvPr id="112" name="Tier 3 VT label"/>
          <p:cNvSpPr txBox="1"/>
          <p:nvPr/>
        </p:nvSpPr>
        <p:spPr>
          <a:xfrm>
            <a:off x="9268010" y="5340096"/>
            <a:ext cx="368939" cy="310896"/>
          </a:xfrm>
          <a:prstGeom prst="rect">
            <a:avLst/>
          </a:prstGeom>
          <a:noFill/>
          <a:ln/>
        </p:spPr>
        <p:txBody>
          <a:bodyPr wrap="square" lIns="0" tIns="0" rIns="0" bIns="0" rtlCol="0" anchor="ctr"/>
          <a:lstStyle/>
          <a:p>
            <a:pPr algn="ctr" indent="0" marL="0">
              <a:buNone/>
            </a:pPr>
            <a:r>
              <a:rPr lang="en-US" sz="1200" b="1" dirty="0">
                <a:solidFill>
                  <a:srgbClr val="646464"/>
                </a:solidFill>
              </a:rPr>
              <a:t>VT</a:t>
            </a:r>
            <a:endParaRPr lang="en-US" sz="1200" dirty="0"/>
          </a:p>
        </p:txBody>
      </p:sp>
      <p:sp>
        <p:nvSpPr>
          <p:cNvPr id="113" name="Tier 3 WA chip"/>
          <p:cNvSpPr/>
          <p:nvPr/>
        </p:nvSpPr>
        <p:spPr>
          <a:xfrm>
            <a:off x="9700957" y="5340096"/>
            <a:ext cx="368939" cy="310896"/>
          </a:xfrm>
          <a:prstGeom prst="roundRect">
            <a:avLst>
              <a:gd name="adj" fmla="val 17647"/>
            </a:avLst>
          </a:prstGeom>
          <a:solidFill>
            <a:srgbClr val="FFFFFF"/>
          </a:solidFill>
          <a:ln w="9525">
            <a:solidFill>
              <a:srgbClr val="D5DEE7"/>
            </a:solidFill>
            <a:prstDash val="solid"/>
          </a:ln>
        </p:spPr>
      </p:sp>
      <p:sp>
        <p:nvSpPr>
          <p:cNvPr id="114" name="Tier 3 WA label"/>
          <p:cNvSpPr txBox="1"/>
          <p:nvPr/>
        </p:nvSpPr>
        <p:spPr>
          <a:xfrm>
            <a:off x="9700957" y="5340096"/>
            <a:ext cx="368939" cy="310896"/>
          </a:xfrm>
          <a:prstGeom prst="rect">
            <a:avLst/>
          </a:prstGeom>
          <a:noFill/>
          <a:ln/>
        </p:spPr>
        <p:txBody>
          <a:bodyPr wrap="square" lIns="0" tIns="0" rIns="0" bIns="0" rtlCol="0" anchor="ctr"/>
          <a:lstStyle/>
          <a:p>
            <a:pPr algn="ctr" indent="0" marL="0">
              <a:buNone/>
            </a:pPr>
            <a:r>
              <a:rPr lang="en-US" sz="1200" b="1" dirty="0">
                <a:solidFill>
                  <a:srgbClr val="646464"/>
                </a:solidFill>
              </a:rPr>
              <a:t>WA</a:t>
            </a:r>
            <a:endParaRPr lang="en-US" sz="1200" dirty="0"/>
          </a:p>
        </p:txBody>
      </p:sp>
      <p:sp>
        <p:nvSpPr>
          <p:cNvPr id="115" name="Tier 3 WI chip"/>
          <p:cNvSpPr/>
          <p:nvPr/>
        </p:nvSpPr>
        <p:spPr>
          <a:xfrm>
            <a:off x="10133903" y="5340096"/>
            <a:ext cx="368939" cy="310896"/>
          </a:xfrm>
          <a:prstGeom prst="roundRect">
            <a:avLst>
              <a:gd name="adj" fmla="val 17647"/>
            </a:avLst>
          </a:prstGeom>
          <a:solidFill>
            <a:srgbClr val="FFFFFF"/>
          </a:solidFill>
          <a:ln w="9525">
            <a:solidFill>
              <a:srgbClr val="D5DEE7"/>
            </a:solidFill>
            <a:prstDash val="solid"/>
          </a:ln>
        </p:spPr>
      </p:sp>
      <p:sp>
        <p:nvSpPr>
          <p:cNvPr id="116" name="Tier 3 WI label"/>
          <p:cNvSpPr txBox="1"/>
          <p:nvPr/>
        </p:nvSpPr>
        <p:spPr>
          <a:xfrm>
            <a:off x="10133903" y="5340096"/>
            <a:ext cx="368939" cy="310896"/>
          </a:xfrm>
          <a:prstGeom prst="rect">
            <a:avLst/>
          </a:prstGeom>
          <a:noFill/>
          <a:ln/>
        </p:spPr>
        <p:txBody>
          <a:bodyPr wrap="square" lIns="0" tIns="0" rIns="0" bIns="0" rtlCol="0" anchor="ctr"/>
          <a:lstStyle/>
          <a:p>
            <a:pPr algn="ctr" indent="0" marL="0">
              <a:buNone/>
            </a:pPr>
            <a:r>
              <a:rPr lang="en-US" sz="1200" b="1" dirty="0">
                <a:solidFill>
                  <a:srgbClr val="646464"/>
                </a:solidFill>
              </a:rPr>
              <a:t>WI</a:t>
            </a:r>
            <a:endParaRPr lang="en-US" sz="1200" dirty="0"/>
          </a:p>
        </p:txBody>
      </p:sp>
      <p:sp>
        <p:nvSpPr>
          <p:cNvPr id="117" name="Tier 3 WV chip"/>
          <p:cNvSpPr/>
          <p:nvPr/>
        </p:nvSpPr>
        <p:spPr>
          <a:xfrm>
            <a:off x="10566850" y="5340096"/>
            <a:ext cx="368939" cy="310896"/>
          </a:xfrm>
          <a:prstGeom prst="roundRect">
            <a:avLst>
              <a:gd name="adj" fmla="val 17647"/>
            </a:avLst>
          </a:prstGeom>
          <a:solidFill>
            <a:srgbClr val="FFFFFF"/>
          </a:solidFill>
          <a:ln w="9525">
            <a:solidFill>
              <a:srgbClr val="D5DEE7"/>
            </a:solidFill>
            <a:prstDash val="solid"/>
          </a:ln>
        </p:spPr>
      </p:sp>
      <p:sp>
        <p:nvSpPr>
          <p:cNvPr id="118" name="Tier 3 WV label"/>
          <p:cNvSpPr txBox="1"/>
          <p:nvPr/>
        </p:nvSpPr>
        <p:spPr>
          <a:xfrm>
            <a:off x="10566850" y="5340096"/>
            <a:ext cx="368939" cy="310896"/>
          </a:xfrm>
          <a:prstGeom prst="rect">
            <a:avLst/>
          </a:prstGeom>
          <a:noFill/>
          <a:ln/>
        </p:spPr>
        <p:txBody>
          <a:bodyPr wrap="square" lIns="0" tIns="0" rIns="0" bIns="0" rtlCol="0" anchor="ctr"/>
          <a:lstStyle/>
          <a:p>
            <a:pPr algn="ctr" indent="0" marL="0">
              <a:buNone/>
            </a:pPr>
            <a:r>
              <a:rPr lang="en-US" sz="1200" b="1" dirty="0">
                <a:solidFill>
                  <a:srgbClr val="646464"/>
                </a:solidFill>
              </a:rPr>
              <a:t>WV</a:t>
            </a:r>
            <a:endParaRPr lang="en-US" sz="1200" dirty="0"/>
          </a:p>
        </p:txBody>
      </p:sp>
      <p:sp>
        <p:nvSpPr>
          <p:cNvPr id="119" name="Tier 3 WY chip"/>
          <p:cNvSpPr/>
          <p:nvPr/>
        </p:nvSpPr>
        <p:spPr>
          <a:xfrm>
            <a:off x="10999797" y="5340096"/>
            <a:ext cx="368939" cy="310896"/>
          </a:xfrm>
          <a:prstGeom prst="roundRect">
            <a:avLst>
              <a:gd name="adj" fmla="val 17647"/>
            </a:avLst>
          </a:prstGeom>
          <a:solidFill>
            <a:srgbClr val="FFFFFF"/>
          </a:solidFill>
          <a:ln w="9525">
            <a:solidFill>
              <a:srgbClr val="D5DEE7"/>
            </a:solidFill>
            <a:prstDash val="solid"/>
          </a:ln>
        </p:spPr>
      </p:sp>
      <p:sp>
        <p:nvSpPr>
          <p:cNvPr id="120" name="Tier 3 WY label"/>
          <p:cNvSpPr txBox="1"/>
          <p:nvPr/>
        </p:nvSpPr>
        <p:spPr>
          <a:xfrm>
            <a:off x="10999797" y="5340096"/>
            <a:ext cx="368939" cy="310896"/>
          </a:xfrm>
          <a:prstGeom prst="rect">
            <a:avLst/>
          </a:prstGeom>
          <a:noFill/>
          <a:ln/>
        </p:spPr>
        <p:txBody>
          <a:bodyPr wrap="square" lIns="0" tIns="0" rIns="0" bIns="0" rtlCol="0" anchor="ctr"/>
          <a:lstStyle/>
          <a:p>
            <a:pPr algn="ctr" indent="0" marL="0">
              <a:buNone/>
            </a:pPr>
            <a:r>
              <a:rPr lang="en-US" sz="1200" b="1" dirty="0">
                <a:solidFill>
                  <a:srgbClr val="646464"/>
                </a:solidFill>
              </a:rPr>
              <a:t>WY</a:t>
            </a:r>
            <a:endParaRPr lang="en-US" sz="1200" dirty="0"/>
          </a:p>
        </p:txBody>
      </p:sp>
      <p:sp>
        <p:nvSpPr>
          <p:cNvPr id="121" name="Tier note"/>
          <p:cNvSpPr txBox="1"/>
          <p:nvPr/>
        </p:nvSpPr>
        <p:spPr>
          <a:xfrm>
            <a:off x="548640" y="5971032"/>
            <a:ext cx="11094415" cy="320040"/>
          </a:xfrm>
          <a:prstGeom prst="rect">
            <a:avLst/>
          </a:prstGeom>
          <a:noFill/>
          <a:ln/>
        </p:spPr>
        <p:txBody>
          <a:bodyPr wrap="square" lIns="0" tIns="0" rIns="0" bIns="0" rtlCol="0" anchor="ctr"/>
          <a:lstStyle/>
          <a:p>
            <a:pPr indent="0" marL="0">
              <a:buNone/>
            </a:pPr>
            <a:r>
              <a:rPr lang="en-US" sz="1200" i="1" dirty="0">
                <a:solidFill>
                  <a:srgbClr val="646464"/>
                </a:solidFill>
              </a:rPr>
              <a:t>Tier 2 only takes states that rank 7–16 day after day. Michigan, New Jersey and Colorado sometimes break into the top 16, but not consistently, so they stay in Tier 3.</a:t>
            </a:r>
            <a:endParaRPr lang="en-US" sz="1200" dirty="0"/>
          </a:p>
        </p:txBody>
      </p:sp>
      <p:sp>
        <p:nvSpPr>
          <p:cNvPr id="25" name="Slide Number Placeholder 0"/>
          <p:cNvSpPr>
            <a:spLocks noGrp="1"/>
          </p:cNvSpPr>
          <p:nvPr>
            <p:ph type="sldNum" sz="quarter" idx="4294967295"/>
          </p:nvPr>
        </p:nvSpPr>
        <p:spPr>
          <a:xfrm>
            <a:off x="11094415"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46464"/>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685800"/>
          </a:xfrm>
          <a:prstGeom prst="rect">
            <a:avLst/>
          </a:prstGeom>
          <a:noFill/>
          <a:ln/>
        </p:spPr>
        <p:txBody>
          <a:bodyPr wrap="square" lIns="0" tIns="0" rIns="0" bIns="0" rtlCol="0" anchor="ctr"/>
          <a:lstStyle/>
          <a:p>
            <a:pPr algn="l" indent="0" marL="0">
              <a:buNone/>
            </a:pPr>
            <a:r>
              <a:rPr lang="en-US" sz="3200" b="1" dirty="0">
                <a:solidFill>
                  <a:schemeClr val="tx2"/>
                </a:solidFill>
              </a:rPr>
              <a:t>Three tiers of states means three groups of providers</a:t>
            </a:r>
            <a:endParaRPr lang="en-US" sz="3200" dirty="0"/>
          </a:p>
        </p:txBody>
      </p:sp>
      <p:sp>
        <p:nvSpPr>
          <p:cNvPr id="3" name="Text 0"/>
          <p:cNvSpPr/>
          <p:nvPr>
            <p:ph idx="101" type="body" hasCustomPrompt="1"/>
          </p:nvPr>
        </p:nvSpPr>
        <p:spPr>
          <a:xfrm>
            <a:off x="548640" y="1024128"/>
            <a:ext cx="11094415" cy="411480"/>
          </a:xfrm>
          <a:prstGeom prst="rect">
            <a:avLst/>
          </a:prstGeom>
          <a:noFill/>
          <a:ln/>
        </p:spPr>
        <p:txBody>
          <a:bodyPr wrap="square" lIns="0" tIns="0" rIns="0" bIns="0" rtlCol="0" anchor="t"/>
          <a:lstStyle/>
          <a:p>
            <a:pPr indent="0" marL="0">
              <a:buNone/>
            </a:pPr>
            <a:r>
              <a:rPr lang="en-US" sz="1600" dirty="0">
                <a:solidFill>
                  <a:schemeClr val="accent2"/>
                </a:solidFill>
              </a:rPr>
              <a:t>Our general providers are grouped the same way, by the states they're licensed in</a:t>
            </a:r>
            <a:endParaRPr lang="en-US" sz="1600" dirty="0"/>
          </a:p>
        </p:txBody>
      </p:sp>
      <p:sp>
        <p:nvSpPr>
          <p:cNvPr id="4" name="Tier 1 states box"/>
          <p:cNvSpPr/>
          <p:nvPr/>
        </p:nvSpPr>
        <p:spPr>
          <a:xfrm>
            <a:off x="548640" y="1600200"/>
            <a:ext cx="3108960" cy="914400"/>
          </a:xfrm>
          <a:prstGeom prst="roundRect">
            <a:avLst>
              <a:gd name="adj" fmla="val 12000"/>
            </a:avLst>
          </a:prstGeom>
          <a:solidFill>
            <a:srgbClr val="0B2E4F"/>
          </a:solidFill>
          <a:ln/>
        </p:spPr>
      </p:sp>
      <p:sp>
        <p:nvSpPr>
          <p:cNvPr id="5" name="Tier 1 states text"/>
          <p:cNvSpPr txBox="1"/>
          <p:nvPr/>
        </p:nvSpPr>
        <p:spPr>
          <a:xfrm>
            <a:off x="822960" y="1600200"/>
            <a:ext cx="2651760" cy="914400"/>
          </a:xfrm>
          <a:prstGeom prst="rect">
            <a:avLst/>
          </a:prstGeom>
          <a:noFill/>
          <a:ln/>
        </p:spPr>
        <p:txBody>
          <a:bodyPr wrap="square" lIns="0" tIns="0" rIns="0" bIns="0" rtlCol="0" anchor="ctr"/>
          <a:lstStyle/>
          <a:p>
            <a:pPr indent="0" marL="0">
              <a:buNone/>
            </a:pPr>
            <a:r>
              <a:rPr lang="en-US" sz="2000" b="1" dirty="0">
                <a:solidFill>
                  <a:srgbClr val="FFFFFF"/>
                </a:solidFill>
              </a:rPr>
              <a:t>Tier 1 states</a:t>
            </a:r>
            <a:endParaRPr lang="en-US" sz="2000" dirty="0"/>
          </a:p>
          <a:p>
            <a:pPr indent="0" marL="0">
              <a:buNone/>
            </a:pPr>
            <a:r>
              <a:rPr lang="en-US" sz="1400" dirty="0">
                <a:solidFill>
                  <a:srgbClr val="B8D9EE"/>
                </a:solidFill>
              </a:rPr>
              <a:t>6 states · 57% of visits</a:t>
            </a:r>
            <a:endParaRPr lang="en-US" sz="2000" dirty="0"/>
          </a:p>
        </p:txBody>
      </p:sp>
      <p:sp>
        <p:nvSpPr>
          <p:cNvPr id="6" name="Arrow 1"/>
          <p:cNvSpPr/>
          <p:nvPr/>
        </p:nvSpPr>
        <p:spPr>
          <a:xfrm>
            <a:off x="3840480" y="1856232"/>
            <a:ext cx="822960" cy="402336"/>
          </a:xfrm>
          <a:prstGeom prst="rightArrow">
            <a:avLst/>
          </a:prstGeom>
          <a:solidFill>
            <a:srgbClr val="D5DEE7"/>
          </a:solidFill>
          <a:ln/>
        </p:spPr>
      </p:sp>
      <p:sp>
        <p:nvSpPr>
          <p:cNvPr id="7" name="Tier 1 providers box"/>
          <p:cNvSpPr/>
          <p:nvPr/>
        </p:nvSpPr>
        <p:spPr>
          <a:xfrm>
            <a:off x="4846320" y="1600200"/>
            <a:ext cx="6796735" cy="914400"/>
          </a:xfrm>
          <a:prstGeom prst="roundRect">
            <a:avLst>
              <a:gd name="adj" fmla="val 12000"/>
            </a:avLst>
          </a:prstGeom>
          <a:solidFill>
            <a:srgbClr val="FFFFFF"/>
          </a:solidFill>
          <a:ln w="12700">
            <a:solidFill>
              <a:srgbClr val="D5DEE7"/>
            </a:solidFill>
            <a:prstDash val="solid"/>
          </a:ln>
          <a:effectLst>
            <a:outerShdw sx="100000" sy="100000" kx="0" ky="0" algn="bl" rotWithShape="0" blurRad="101600" dist="25400" dir="5400000">
              <a:srgbClr val="0B2E4F">
                <a:alpha val="12000"/>
              </a:srgbClr>
            </a:outerShdw>
          </a:effectLst>
        </p:spPr>
      </p:sp>
      <p:sp>
        <p:nvSpPr>
          <p:cNvPr id="8" name="Tier 1 providers circle"/>
          <p:cNvSpPr/>
          <p:nvPr/>
        </p:nvSpPr>
        <p:spPr>
          <a:xfrm>
            <a:off x="5074920" y="1714500"/>
            <a:ext cx="685800" cy="685800"/>
          </a:xfrm>
          <a:prstGeom prst="ellipse">
            <a:avLst/>
          </a:prstGeom>
          <a:solidFill>
            <a:srgbClr val="0B2E4F"/>
          </a:solidFill>
          <a:ln/>
        </p:spPr>
      </p:sp>
      <p:pic>
        <p:nvPicPr>
          <p:cNvPr id="9" name="Tier 1 providers icon" descr="preencoded.png">    </p:cNvPr>
          <p:cNvPicPr>
            <a:picLocks noChangeAspect="1"/>
          </p:cNvPicPr>
          <p:nvPr/>
        </p:nvPicPr>
        <p:blipFill>
          <a:blip r:embed="rId1"/>
          <a:stretch>
            <a:fillRect/>
          </a:stretch>
        </p:blipFill>
        <p:spPr>
          <a:xfrm>
            <a:off x="5246370" y="1885950"/>
            <a:ext cx="342900" cy="342900"/>
          </a:xfrm>
          <a:prstGeom prst="rect">
            <a:avLst/>
          </a:prstGeom>
        </p:spPr>
      </p:pic>
      <p:sp>
        <p:nvSpPr>
          <p:cNvPr id="10" name="Tier 1 providers text"/>
          <p:cNvSpPr txBox="1"/>
          <p:nvPr/>
        </p:nvSpPr>
        <p:spPr>
          <a:xfrm>
            <a:off x="5989320" y="1600200"/>
            <a:ext cx="5425135" cy="914400"/>
          </a:xfrm>
          <a:prstGeom prst="rect">
            <a:avLst/>
          </a:prstGeom>
          <a:noFill/>
          <a:ln/>
        </p:spPr>
        <p:txBody>
          <a:bodyPr wrap="square" lIns="0" tIns="0" rIns="0" bIns="0" rtlCol="0" anchor="ctr"/>
          <a:lstStyle/>
          <a:p>
            <a:pPr indent="0" marL="0">
              <a:buNone/>
            </a:pPr>
            <a:r>
              <a:rPr lang="en-US" sz="1800" b="1" dirty="0">
                <a:solidFill>
                  <a:srgbClr val="0B2E4F"/>
                </a:solidFill>
              </a:rPr>
              <a:t>Tier 1 providers</a:t>
            </a:r>
            <a:endParaRPr lang="en-US" sz="1800" dirty="0"/>
          </a:p>
          <a:p>
            <a:pPr indent="0" marL="0">
              <a:buNone/>
            </a:pPr>
            <a:r>
              <a:rPr lang="en-US" sz="1400" dirty="0">
                <a:solidFill>
                  <a:srgbClr val="646464"/>
                </a:solidFill>
              </a:rPr>
              <a:t>Licensed in our busiest states and able to give time every weekday. They hold the Tier 1 seat on every shift.</a:t>
            </a:r>
            <a:endParaRPr lang="en-US" sz="1800" dirty="0"/>
          </a:p>
        </p:txBody>
      </p:sp>
      <p:sp>
        <p:nvSpPr>
          <p:cNvPr id="11" name="Tier 2 states box"/>
          <p:cNvSpPr/>
          <p:nvPr/>
        </p:nvSpPr>
        <p:spPr>
          <a:xfrm>
            <a:off x="548640" y="2697480"/>
            <a:ext cx="3108960" cy="914400"/>
          </a:xfrm>
          <a:prstGeom prst="roundRect">
            <a:avLst>
              <a:gd name="adj" fmla="val 12000"/>
            </a:avLst>
          </a:prstGeom>
          <a:solidFill>
            <a:srgbClr val="0096DC"/>
          </a:solidFill>
          <a:ln/>
        </p:spPr>
      </p:sp>
      <p:sp>
        <p:nvSpPr>
          <p:cNvPr id="12" name="Tier 2 states text"/>
          <p:cNvSpPr txBox="1"/>
          <p:nvPr/>
        </p:nvSpPr>
        <p:spPr>
          <a:xfrm>
            <a:off x="822960" y="2697480"/>
            <a:ext cx="2651760" cy="914400"/>
          </a:xfrm>
          <a:prstGeom prst="rect">
            <a:avLst/>
          </a:prstGeom>
          <a:noFill/>
          <a:ln/>
        </p:spPr>
        <p:txBody>
          <a:bodyPr wrap="square" lIns="0" tIns="0" rIns="0" bIns="0" rtlCol="0" anchor="ctr"/>
          <a:lstStyle/>
          <a:p>
            <a:pPr indent="0" marL="0">
              <a:buNone/>
            </a:pPr>
            <a:r>
              <a:rPr lang="en-US" sz="2000" b="1" dirty="0">
                <a:solidFill>
                  <a:srgbClr val="FFFFFF"/>
                </a:solidFill>
              </a:rPr>
              <a:t>Tier 2 states</a:t>
            </a:r>
            <a:endParaRPr lang="en-US" sz="2000" dirty="0"/>
          </a:p>
          <a:p>
            <a:pPr indent="0" marL="0">
              <a:buNone/>
            </a:pPr>
            <a:r>
              <a:rPr lang="en-US" sz="1400" dirty="0">
                <a:solidFill>
                  <a:srgbClr val="E6F5FC"/>
                </a:solidFill>
              </a:rPr>
              <a:t>10 states · 25% of visits</a:t>
            </a:r>
            <a:endParaRPr lang="en-US" sz="2000" dirty="0"/>
          </a:p>
        </p:txBody>
      </p:sp>
      <p:sp>
        <p:nvSpPr>
          <p:cNvPr id="13" name="Arrow 2"/>
          <p:cNvSpPr/>
          <p:nvPr/>
        </p:nvSpPr>
        <p:spPr>
          <a:xfrm>
            <a:off x="3840480" y="2953512"/>
            <a:ext cx="822960" cy="402336"/>
          </a:xfrm>
          <a:prstGeom prst="rightArrow">
            <a:avLst/>
          </a:prstGeom>
          <a:solidFill>
            <a:srgbClr val="D5DEE7"/>
          </a:solidFill>
          <a:ln/>
        </p:spPr>
      </p:sp>
      <p:sp>
        <p:nvSpPr>
          <p:cNvPr id="14" name="Tier 2 providers box"/>
          <p:cNvSpPr/>
          <p:nvPr/>
        </p:nvSpPr>
        <p:spPr>
          <a:xfrm>
            <a:off x="4846320" y="2697480"/>
            <a:ext cx="6796735" cy="914400"/>
          </a:xfrm>
          <a:prstGeom prst="roundRect">
            <a:avLst>
              <a:gd name="adj" fmla="val 12000"/>
            </a:avLst>
          </a:prstGeom>
          <a:solidFill>
            <a:srgbClr val="FFFFFF"/>
          </a:solidFill>
          <a:ln w="12700">
            <a:solidFill>
              <a:srgbClr val="D5DEE7"/>
            </a:solidFill>
            <a:prstDash val="solid"/>
          </a:ln>
          <a:effectLst>
            <a:outerShdw sx="100000" sy="100000" kx="0" ky="0" algn="bl" rotWithShape="0" blurRad="101600" dist="25400" dir="5400000">
              <a:srgbClr val="0B2E4F">
                <a:alpha val="12000"/>
              </a:srgbClr>
            </a:outerShdw>
          </a:effectLst>
        </p:spPr>
      </p:sp>
      <p:sp>
        <p:nvSpPr>
          <p:cNvPr id="15" name="Tier 2 providers circle"/>
          <p:cNvSpPr/>
          <p:nvPr/>
        </p:nvSpPr>
        <p:spPr>
          <a:xfrm>
            <a:off x="5074920" y="2811780"/>
            <a:ext cx="685800" cy="685800"/>
          </a:xfrm>
          <a:prstGeom prst="ellipse">
            <a:avLst/>
          </a:prstGeom>
          <a:solidFill>
            <a:srgbClr val="0096DC"/>
          </a:solidFill>
          <a:ln/>
        </p:spPr>
      </p:sp>
      <p:pic>
        <p:nvPicPr>
          <p:cNvPr id="16" name="Tier 2 providers icon" descr="preencoded.png">    </p:cNvPr>
          <p:cNvPicPr>
            <a:picLocks noChangeAspect="1"/>
          </p:cNvPicPr>
          <p:nvPr/>
        </p:nvPicPr>
        <p:blipFill>
          <a:blip r:embed="rId2"/>
          <a:stretch>
            <a:fillRect/>
          </a:stretch>
        </p:blipFill>
        <p:spPr>
          <a:xfrm>
            <a:off x="5246370" y="2983230"/>
            <a:ext cx="342900" cy="342900"/>
          </a:xfrm>
          <a:prstGeom prst="rect">
            <a:avLst/>
          </a:prstGeom>
        </p:spPr>
      </p:pic>
      <p:sp>
        <p:nvSpPr>
          <p:cNvPr id="17" name="Tier 2 providers text"/>
          <p:cNvSpPr txBox="1"/>
          <p:nvPr/>
        </p:nvSpPr>
        <p:spPr>
          <a:xfrm>
            <a:off x="5989320" y="2697480"/>
            <a:ext cx="5425135" cy="914400"/>
          </a:xfrm>
          <a:prstGeom prst="rect">
            <a:avLst/>
          </a:prstGeom>
          <a:noFill/>
          <a:ln/>
        </p:spPr>
        <p:txBody>
          <a:bodyPr wrap="square" lIns="0" tIns="0" rIns="0" bIns="0" rtlCol="0" anchor="ctr"/>
          <a:lstStyle/>
          <a:p>
            <a:pPr indent="0" marL="0">
              <a:buNone/>
            </a:pPr>
            <a:r>
              <a:rPr lang="en-US" sz="1800" b="1" dirty="0">
                <a:solidFill>
                  <a:srgbClr val="0B2E4F"/>
                </a:solidFill>
              </a:rPr>
              <a:t>Tier 2 providers</a:t>
            </a:r>
            <a:endParaRPr lang="en-US" sz="1800" dirty="0"/>
          </a:p>
          <a:p>
            <a:pPr indent="0" marL="0">
              <a:buNone/>
            </a:pPr>
            <a:r>
              <a:rPr lang="en-US" sz="1400" dirty="0">
                <a:solidFill>
                  <a:srgbClr val="646464"/>
                </a:solidFill>
              </a:rPr>
              <a:t>Licensed in the next 10 states. Those patients are booked with them first, which keeps Tier 1 free for the busiest states.</a:t>
            </a:r>
            <a:endParaRPr lang="en-US" sz="1800" dirty="0"/>
          </a:p>
        </p:txBody>
      </p:sp>
      <p:sp>
        <p:nvSpPr>
          <p:cNvPr id="18" name="Tier 3 states box"/>
          <p:cNvSpPr/>
          <p:nvPr/>
        </p:nvSpPr>
        <p:spPr>
          <a:xfrm>
            <a:off x="548640" y="3794760"/>
            <a:ext cx="3108960" cy="914400"/>
          </a:xfrm>
          <a:prstGeom prst="roundRect">
            <a:avLst>
              <a:gd name="adj" fmla="val 12000"/>
            </a:avLst>
          </a:prstGeom>
          <a:solidFill>
            <a:srgbClr val="E6F5FC"/>
          </a:solidFill>
          <a:ln/>
        </p:spPr>
      </p:sp>
      <p:sp>
        <p:nvSpPr>
          <p:cNvPr id="19" name="Tier 3 states text"/>
          <p:cNvSpPr txBox="1"/>
          <p:nvPr/>
        </p:nvSpPr>
        <p:spPr>
          <a:xfrm>
            <a:off x="822960" y="3794760"/>
            <a:ext cx="2651760" cy="914400"/>
          </a:xfrm>
          <a:prstGeom prst="rect">
            <a:avLst/>
          </a:prstGeom>
          <a:noFill/>
          <a:ln/>
        </p:spPr>
        <p:txBody>
          <a:bodyPr wrap="square" lIns="0" tIns="0" rIns="0" bIns="0" rtlCol="0" anchor="ctr"/>
          <a:lstStyle/>
          <a:p>
            <a:pPr indent="0" marL="0">
              <a:buNone/>
            </a:pPr>
            <a:r>
              <a:rPr lang="en-US" sz="2000" b="1" dirty="0">
                <a:solidFill>
                  <a:srgbClr val="0B2E4F"/>
                </a:solidFill>
              </a:rPr>
              <a:t>Tier 3 states</a:t>
            </a:r>
            <a:endParaRPr lang="en-US" sz="2000" dirty="0"/>
          </a:p>
          <a:p>
            <a:pPr indent="0" marL="0">
              <a:buNone/>
            </a:pPr>
            <a:r>
              <a:rPr lang="en-US" sz="1400" dirty="0">
                <a:solidFill>
                  <a:srgbClr val="646464"/>
                </a:solidFill>
              </a:rPr>
              <a:t>34 states and DC · 18% of visits</a:t>
            </a:r>
            <a:endParaRPr lang="en-US" sz="2000" dirty="0"/>
          </a:p>
        </p:txBody>
      </p:sp>
      <p:sp>
        <p:nvSpPr>
          <p:cNvPr id="20" name="Arrow 3"/>
          <p:cNvSpPr/>
          <p:nvPr/>
        </p:nvSpPr>
        <p:spPr>
          <a:xfrm>
            <a:off x="3840480" y="4050792"/>
            <a:ext cx="822960" cy="402336"/>
          </a:xfrm>
          <a:prstGeom prst="rightArrow">
            <a:avLst/>
          </a:prstGeom>
          <a:solidFill>
            <a:srgbClr val="D5DEE7"/>
          </a:solidFill>
          <a:ln/>
        </p:spPr>
      </p:sp>
      <p:sp>
        <p:nvSpPr>
          <p:cNvPr id="21" name="Tier 3 providers box"/>
          <p:cNvSpPr/>
          <p:nvPr/>
        </p:nvSpPr>
        <p:spPr>
          <a:xfrm>
            <a:off x="4846320" y="3794760"/>
            <a:ext cx="6796735" cy="914400"/>
          </a:xfrm>
          <a:prstGeom prst="roundRect">
            <a:avLst>
              <a:gd name="adj" fmla="val 12000"/>
            </a:avLst>
          </a:prstGeom>
          <a:solidFill>
            <a:srgbClr val="FFFFFF"/>
          </a:solidFill>
          <a:ln w="12700">
            <a:solidFill>
              <a:srgbClr val="D5DEE7"/>
            </a:solidFill>
            <a:prstDash val="solid"/>
          </a:ln>
          <a:effectLst>
            <a:outerShdw sx="100000" sy="100000" kx="0" ky="0" algn="bl" rotWithShape="0" blurRad="101600" dist="25400" dir="5400000">
              <a:srgbClr val="0B2E4F">
                <a:alpha val="12000"/>
              </a:srgbClr>
            </a:outerShdw>
          </a:effectLst>
        </p:spPr>
      </p:sp>
      <p:sp>
        <p:nvSpPr>
          <p:cNvPr id="22" name="Tier 3 providers circle"/>
          <p:cNvSpPr/>
          <p:nvPr/>
        </p:nvSpPr>
        <p:spPr>
          <a:xfrm>
            <a:off x="5074920" y="3909060"/>
            <a:ext cx="685800" cy="685800"/>
          </a:xfrm>
          <a:prstGeom prst="ellipse">
            <a:avLst/>
          </a:prstGeom>
          <a:solidFill>
            <a:srgbClr val="E6F5FC"/>
          </a:solidFill>
          <a:ln/>
        </p:spPr>
      </p:sp>
      <p:pic>
        <p:nvPicPr>
          <p:cNvPr id="23" name="Tier 3 providers icon" descr="preencoded.png">    </p:cNvPr>
          <p:cNvPicPr>
            <a:picLocks noChangeAspect="1"/>
          </p:cNvPicPr>
          <p:nvPr/>
        </p:nvPicPr>
        <p:blipFill>
          <a:blip r:embed="rId3"/>
          <a:stretch>
            <a:fillRect/>
          </a:stretch>
        </p:blipFill>
        <p:spPr>
          <a:xfrm>
            <a:off x="5246370" y="4080510"/>
            <a:ext cx="342900" cy="342900"/>
          </a:xfrm>
          <a:prstGeom prst="rect">
            <a:avLst/>
          </a:prstGeom>
        </p:spPr>
      </p:pic>
      <p:sp>
        <p:nvSpPr>
          <p:cNvPr id="24" name="Tier 3 providers text"/>
          <p:cNvSpPr txBox="1"/>
          <p:nvPr/>
        </p:nvSpPr>
        <p:spPr>
          <a:xfrm>
            <a:off x="5989320" y="3794760"/>
            <a:ext cx="5425135" cy="914400"/>
          </a:xfrm>
          <a:prstGeom prst="rect">
            <a:avLst/>
          </a:prstGeom>
          <a:noFill/>
          <a:ln/>
        </p:spPr>
        <p:txBody>
          <a:bodyPr wrap="square" lIns="0" tIns="0" rIns="0" bIns="0" rtlCol="0" anchor="ctr"/>
          <a:lstStyle/>
          <a:p>
            <a:pPr indent="0" marL="0">
              <a:buNone/>
            </a:pPr>
            <a:r>
              <a:rPr lang="en-US" sz="1800" b="1" dirty="0">
                <a:solidFill>
                  <a:srgbClr val="0B2E4F"/>
                </a:solidFill>
              </a:rPr>
              <a:t>Tier 3 providers</a:t>
            </a:r>
            <a:endParaRPr lang="en-US" sz="1800" dirty="0"/>
          </a:p>
          <a:p>
            <a:pPr indent="0" marL="0">
              <a:buNone/>
            </a:pPr>
            <a:r>
              <a:rPr lang="en-US" sz="1400" dirty="0">
                <a:solidFill>
                  <a:srgbClr val="646464"/>
                </a:solidFill>
              </a:rPr>
              <a:t>Every other active general provider. Together they cover all the remaining states.</a:t>
            </a:r>
            <a:endParaRPr lang="en-US" sz="1800" dirty="0"/>
          </a:p>
        </p:txBody>
      </p:sp>
      <p:sp>
        <p:nvSpPr>
          <p:cNvPr id="25" name="Group note 1"/>
          <p:cNvSpPr/>
          <p:nvPr/>
        </p:nvSpPr>
        <p:spPr>
          <a:xfrm>
            <a:off x="548640" y="4937760"/>
            <a:ext cx="5410048" cy="960120"/>
          </a:xfrm>
          <a:prstGeom prst="roundRect">
            <a:avLst>
              <a:gd name="adj" fmla="val 11429"/>
            </a:avLst>
          </a:prstGeom>
          <a:solidFill>
            <a:srgbClr val="F4F7FA"/>
          </a:solidFill>
          <a:ln/>
        </p:spPr>
      </p:sp>
      <p:sp>
        <p:nvSpPr>
          <p:cNvPr id="26" name="Group note 1 circle"/>
          <p:cNvSpPr/>
          <p:nvPr/>
        </p:nvSpPr>
        <p:spPr>
          <a:xfrm>
            <a:off x="749808" y="5093208"/>
            <a:ext cx="658368" cy="658368"/>
          </a:xfrm>
          <a:prstGeom prst="ellipse">
            <a:avLst/>
          </a:prstGeom>
          <a:solidFill>
            <a:srgbClr val="FFFFFF"/>
          </a:solidFill>
          <a:ln/>
        </p:spPr>
      </p:sp>
      <p:pic>
        <p:nvPicPr>
          <p:cNvPr id="27" name="Group note 1 icon" descr="preencoded.png">    </p:cNvPr>
          <p:cNvPicPr>
            <a:picLocks noChangeAspect="1"/>
          </p:cNvPicPr>
          <p:nvPr/>
        </p:nvPicPr>
        <p:blipFill>
          <a:blip r:embed="rId4"/>
          <a:stretch>
            <a:fillRect/>
          </a:stretch>
        </p:blipFill>
        <p:spPr>
          <a:xfrm>
            <a:off x="914400" y="5257800"/>
            <a:ext cx="329184" cy="329184"/>
          </a:xfrm>
          <a:prstGeom prst="rect">
            <a:avLst/>
          </a:prstGeom>
        </p:spPr>
      </p:pic>
      <p:sp>
        <p:nvSpPr>
          <p:cNvPr id="28" name="Group note text 1"/>
          <p:cNvSpPr txBox="1"/>
          <p:nvPr/>
        </p:nvSpPr>
        <p:spPr>
          <a:xfrm>
            <a:off x="1600200" y="4983480"/>
            <a:ext cx="4175608" cy="868680"/>
          </a:xfrm>
          <a:prstGeom prst="rect">
            <a:avLst/>
          </a:prstGeom>
          <a:noFill/>
          <a:ln/>
        </p:spPr>
        <p:txBody>
          <a:bodyPr wrap="square" lIns="0" tIns="0" rIns="0" bIns="0" rtlCol="0" anchor="ctr"/>
          <a:lstStyle/>
          <a:p>
            <a:pPr indent="0" marL="0">
              <a:buNone/>
            </a:pPr>
            <a:r>
              <a:rPr lang="en-US" sz="1500" b="1" dirty="0">
                <a:solidFill>
                  <a:srgbClr val="1F2A36"/>
                </a:solidFill>
              </a:rPr>
              <a:t>Each provider is in one group</a:t>
            </a:r>
            <a:endParaRPr lang="en-US" sz="1500" dirty="0"/>
          </a:p>
          <a:p>
            <a:pPr indent="0" marL="0">
              <a:buNone/>
            </a:pPr>
            <a:r>
              <a:rPr lang="en-US" sz="1300" dirty="0">
                <a:solidFill>
                  <a:srgbClr val="646464"/>
                </a:solidFill>
              </a:rPr>
              <a:t>You see one patient at a time, so you hold one tier. You're placed where your licenses do the most good.</a:t>
            </a:r>
            <a:endParaRPr lang="en-US" sz="1500" dirty="0"/>
          </a:p>
        </p:txBody>
      </p:sp>
      <p:sp>
        <p:nvSpPr>
          <p:cNvPr id="29" name="Group note 2"/>
          <p:cNvSpPr/>
          <p:nvPr/>
        </p:nvSpPr>
        <p:spPr>
          <a:xfrm>
            <a:off x="6233008" y="4937760"/>
            <a:ext cx="5410048" cy="960120"/>
          </a:xfrm>
          <a:prstGeom prst="roundRect">
            <a:avLst>
              <a:gd name="adj" fmla="val 11429"/>
            </a:avLst>
          </a:prstGeom>
          <a:solidFill>
            <a:srgbClr val="F4F7FA"/>
          </a:solidFill>
          <a:ln/>
        </p:spPr>
      </p:sp>
      <p:sp>
        <p:nvSpPr>
          <p:cNvPr id="30" name="Group note 2 circle"/>
          <p:cNvSpPr/>
          <p:nvPr/>
        </p:nvSpPr>
        <p:spPr>
          <a:xfrm>
            <a:off x="6434176" y="5093208"/>
            <a:ext cx="658368" cy="658368"/>
          </a:xfrm>
          <a:prstGeom prst="ellipse">
            <a:avLst/>
          </a:prstGeom>
          <a:solidFill>
            <a:srgbClr val="FFFFFF"/>
          </a:solidFill>
          <a:ln/>
        </p:spPr>
      </p:sp>
      <p:pic>
        <p:nvPicPr>
          <p:cNvPr id="31" name="Group note 2 icon" descr="preencoded.png">    </p:cNvPr>
          <p:cNvPicPr>
            <a:picLocks noChangeAspect="1"/>
          </p:cNvPicPr>
          <p:nvPr/>
        </p:nvPicPr>
        <p:blipFill>
          <a:blip r:embed="rId5"/>
          <a:stretch>
            <a:fillRect/>
          </a:stretch>
        </p:blipFill>
        <p:spPr>
          <a:xfrm>
            <a:off x="6598768" y="5257800"/>
            <a:ext cx="329184" cy="329184"/>
          </a:xfrm>
          <a:prstGeom prst="rect">
            <a:avLst/>
          </a:prstGeom>
        </p:spPr>
      </p:pic>
      <p:sp>
        <p:nvSpPr>
          <p:cNvPr id="32" name="Group note text 2"/>
          <p:cNvSpPr txBox="1"/>
          <p:nvPr/>
        </p:nvSpPr>
        <p:spPr>
          <a:xfrm>
            <a:off x="7284568" y="4983480"/>
            <a:ext cx="4175608" cy="868680"/>
          </a:xfrm>
          <a:prstGeom prst="rect">
            <a:avLst/>
          </a:prstGeom>
          <a:noFill/>
          <a:ln/>
        </p:spPr>
        <p:txBody>
          <a:bodyPr wrap="square" lIns="0" tIns="0" rIns="0" bIns="0" rtlCol="0" anchor="ctr"/>
          <a:lstStyle/>
          <a:p>
            <a:pPr indent="0" marL="0">
              <a:buNone/>
            </a:pPr>
            <a:r>
              <a:rPr lang="en-US" sz="1500" b="1" dirty="0">
                <a:solidFill>
                  <a:srgbClr val="1F2A36"/>
                </a:solidFill>
              </a:rPr>
              <a:t>Some providers have their own seats</a:t>
            </a:r>
            <a:endParaRPr lang="en-US" sz="1500" dirty="0"/>
          </a:p>
          <a:p>
            <a:pPr indent="0" marL="0">
              <a:buNone/>
            </a:pPr>
            <a:r>
              <a:rPr lang="en-US" sz="1300" dirty="0">
                <a:solidFill>
                  <a:srgbClr val="646464"/>
                </a:solidFill>
              </a:rPr>
              <a:t>Specialists, async-only doctors and clinic providers sign up for their own seats instead.</a:t>
            </a:r>
            <a:endParaRPr lang="en-US" sz="1500" dirty="0"/>
          </a:p>
        </p:txBody>
      </p:sp>
      <p:sp>
        <p:nvSpPr>
          <p:cNvPr id="25" name="Slide Number Placeholder 0"/>
          <p:cNvSpPr>
            <a:spLocks noGrp="1"/>
          </p:cNvSpPr>
          <p:nvPr>
            <p:ph type="sldNum" sz="quarter" idx="4294967295"/>
          </p:nvPr>
        </p:nvSpPr>
        <p:spPr>
          <a:xfrm>
            <a:off x="11094415"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46464"/>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685800"/>
          </a:xfrm>
          <a:prstGeom prst="rect">
            <a:avLst/>
          </a:prstGeom>
          <a:noFill/>
          <a:ln/>
        </p:spPr>
        <p:txBody>
          <a:bodyPr wrap="square" lIns="0" tIns="0" rIns="0" bIns="0" rtlCol="0" anchor="ctr"/>
          <a:lstStyle/>
          <a:p>
            <a:pPr algn="l" indent="0" marL="0">
              <a:buNone/>
            </a:pPr>
            <a:r>
              <a:rPr lang="en-US" sz="3200" b="1" dirty="0">
                <a:solidFill>
                  <a:schemeClr val="tx2"/>
                </a:solidFill>
              </a:rPr>
              <a:t>Two more groups of providers</a:t>
            </a:r>
            <a:endParaRPr lang="en-US" sz="3200" dirty="0"/>
          </a:p>
        </p:txBody>
      </p:sp>
      <p:sp>
        <p:nvSpPr>
          <p:cNvPr id="3" name="Text 0"/>
          <p:cNvSpPr/>
          <p:nvPr>
            <p:ph idx="101" type="body" hasCustomPrompt="1"/>
          </p:nvPr>
        </p:nvSpPr>
        <p:spPr>
          <a:xfrm>
            <a:off x="548640" y="1024128"/>
            <a:ext cx="11094415" cy="411480"/>
          </a:xfrm>
          <a:prstGeom prst="rect">
            <a:avLst/>
          </a:prstGeom>
          <a:noFill/>
          <a:ln/>
        </p:spPr>
        <p:txBody>
          <a:bodyPr wrap="square" lIns="0" tIns="0" rIns="0" bIns="0" rtlCol="0" anchor="t"/>
          <a:lstStyle/>
          <a:p>
            <a:pPr indent="0" marL="0">
              <a:buNone/>
            </a:pPr>
            <a:r>
              <a:rPr lang="en-US" sz="1600" dirty="0">
                <a:solidFill>
                  <a:schemeClr val="accent2"/>
                </a:solidFill>
              </a:rPr>
              <a:t>Not every provider fits a general tier, so these groups get seats of their own</a:t>
            </a:r>
            <a:endParaRPr lang="en-US" sz="1600" dirty="0"/>
          </a:p>
        </p:txBody>
      </p:sp>
      <p:sp>
        <p:nvSpPr>
          <p:cNvPr id="4" name="Specialists panel"/>
          <p:cNvSpPr/>
          <p:nvPr/>
        </p:nvSpPr>
        <p:spPr>
          <a:xfrm>
            <a:off x="548640" y="1600200"/>
            <a:ext cx="5387188" cy="3931920"/>
          </a:xfrm>
          <a:prstGeom prst="roundRect">
            <a:avLst>
              <a:gd name="adj" fmla="val 3256"/>
            </a:avLst>
          </a:prstGeom>
          <a:solidFill>
            <a:srgbClr val="FFFFFF"/>
          </a:solidFill>
          <a:ln w="12700">
            <a:solidFill>
              <a:srgbClr val="D5DEE7"/>
            </a:solidFill>
            <a:prstDash val="solid"/>
          </a:ln>
          <a:effectLst>
            <a:outerShdw sx="100000" sy="100000" kx="0" ky="0" algn="bl" rotWithShape="0" blurRad="101600" dist="25400" dir="5400000">
              <a:srgbClr val="0B2E4F">
                <a:alpha val="12000"/>
              </a:srgbClr>
            </a:outerShdw>
          </a:effectLst>
        </p:spPr>
      </p:sp>
      <p:sp>
        <p:nvSpPr>
          <p:cNvPr id="5" name="Specialists circle"/>
          <p:cNvSpPr/>
          <p:nvPr/>
        </p:nvSpPr>
        <p:spPr>
          <a:xfrm>
            <a:off x="868680" y="1874520"/>
            <a:ext cx="777240" cy="777240"/>
          </a:xfrm>
          <a:prstGeom prst="ellipse">
            <a:avLst/>
          </a:prstGeom>
          <a:solidFill>
            <a:srgbClr val="0096DC"/>
          </a:solidFill>
          <a:ln/>
        </p:spPr>
      </p:sp>
      <p:pic>
        <p:nvPicPr>
          <p:cNvPr id="6" name="Specialists icon" descr="preencoded.png">    </p:cNvPr>
          <p:cNvPicPr>
            <a:picLocks noChangeAspect="1"/>
          </p:cNvPicPr>
          <p:nvPr/>
        </p:nvPicPr>
        <p:blipFill>
          <a:blip r:embed="rId1"/>
          <a:stretch>
            <a:fillRect/>
          </a:stretch>
        </p:blipFill>
        <p:spPr>
          <a:xfrm>
            <a:off x="1062990" y="2068830"/>
            <a:ext cx="388620" cy="388620"/>
          </a:xfrm>
          <a:prstGeom prst="rect">
            <a:avLst/>
          </a:prstGeom>
        </p:spPr>
      </p:pic>
      <p:sp>
        <p:nvSpPr>
          <p:cNvPr id="7" name="Specialists title"/>
          <p:cNvSpPr txBox="1"/>
          <p:nvPr/>
        </p:nvSpPr>
        <p:spPr>
          <a:xfrm>
            <a:off x="1828800" y="1874520"/>
            <a:ext cx="3832708" cy="777240"/>
          </a:xfrm>
          <a:prstGeom prst="rect">
            <a:avLst/>
          </a:prstGeom>
          <a:noFill/>
          <a:ln/>
        </p:spPr>
        <p:txBody>
          <a:bodyPr wrap="square" lIns="0" tIns="0" rIns="0" bIns="0" rtlCol="0" anchor="ctr"/>
          <a:lstStyle/>
          <a:p>
            <a:pPr indent="0" marL="0">
              <a:buNone/>
            </a:pPr>
            <a:r>
              <a:rPr lang="en-US" sz="2200" b="1" dirty="0">
                <a:solidFill>
                  <a:srgbClr val="0B2E4F"/>
                </a:solidFill>
              </a:rPr>
              <a:t>Specialists</a:t>
            </a:r>
            <a:endParaRPr lang="en-US" sz="2200" dirty="0"/>
          </a:p>
        </p:txBody>
      </p:sp>
      <p:sp>
        <p:nvSpPr>
          <p:cNvPr id="8" name="Specialists body"/>
          <p:cNvSpPr txBox="1"/>
          <p:nvPr/>
        </p:nvSpPr>
        <p:spPr>
          <a:xfrm>
            <a:off x="868680" y="2788920"/>
            <a:ext cx="4747108" cy="1691640"/>
          </a:xfrm>
          <a:prstGeom prst="rect">
            <a:avLst/>
          </a:prstGeom>
          <a:noFill/>
          <a:ln/>
        </p:spPr>
        <p:txBody>
          <a:bodyPr wrap="square" lIns="0" tIns="0" rIns="0" bIns="0" rtlCol="0" anchor="t"/>
          <a:lstStyle/>
          <a:p>
            <a:pPr indent="0" marL="0">
              <a:buNone/>
            </a:pPr>
            <a:r>
              <a:rPr lang="en-US" sz="1300" b="1" dirty="0">
                <a:solidFill>
                  <a:srgbClr val="0096DC"/>
                </a:solidFill>
              </a:rPr>
              <a:t>Why they're different</a:t>
            </a:r>
            <a:endParaRPr lang="en-US" sz="1300" dirty="0"/>
          </a:p>
          <a:p>
            <a:pPr indent="0" marL="0">
              <a:buNone/>
            </a:pPr>
            <a:r>
              <a:rPr lang="en-US" sz="1500" dirty="0">
                <a:solidFill>
                  <a:srgbClr val="1F2A36"/>
                </a:solidFill>
              </a:rPr>
              <a:t>They see one kind of visit, so they don't belong in a general tier.</a:t>
            </a:r>
            <a:endParaRPr lang="en-US" sz="1300" dirty="0"/>
          </a:p>
          <a:p>
            <a:pPr indent="0" marL="0">
              <a:buNone/>
            </a:pPr>
            <a:r>
              <a:rPr lang="en-US" sz="600" dirty="0">
                <a:solidFill>
                  <a:srgbClr val="000000"/>
                </a:solidFill>
              </a:rPr>
              <a:t> </a:t>
            </a:r>
            <a:endParaRPr lang="en-US" sz="1300" dirty="0"/>
          </a:p>
          <a:p>
            <a:pPr indent="0" marL="0">
              <a:buNone/>
            </a:pPr>
            <a:r>
              <a:rPr lang="en-US" sz="1300" b="1" dirty="0">
                <a:solidFill>
                  <a:srgbClr val="0096DC"/>
                </a:solidFill>
              </a:rPr>
              <a:t>How they're scheduled</a:t>
            </a:r>
            <a:endParaRPr lang="en-US" sz="1300" dirty="0"/>
          </a:p>
          <a:p>
            <a:pPr indent="0" marL="0">
              <a:buNone/>
            </a:pPr>
            <a:r>
              <a:rPr lang="en-US" sz="1500" dirty="0">
                <a:solidFill>
                  <a:srgbClr val="1F2A36"/>
                </a:solidFill>
              </a:rPr>
              <a:t>Patients who need that specialty are booked in the specialty seat on each shift.</a:t>
            </a:r>
            <a:endParaRPr lang="en-US" sz="1300" dirty="0"/>
          </a:p>
        </p:txBody>
      </p:sp>
      <p:sp>
        <p:nvSpPr>
          <p:cNvPr id="9" name="Endocrinology chip"/>
          <p:cNvSpPr/>
          <p:nvPr/>
        </p:nvSpPr>
        <p:spPr>
          <a:xfrm>
            <a:off x="868680" y="4572000"/>
            <a:ext cx="2282114" cy="685800"/>
          </a:xfrm>
          <a:prstGeom prst="roundRect">
            <a:avLst>
              <a:gd name="adj" fmla="val 10667"/>
            </a:avLst>
          </a:prstGeom>
          <a:solidFill>
            <a:srgbClr val="E6F5FC"/>
          </a:solidFill>
          <a:ln/>
        </p:spPr>
      </p:sp>
      <p:sp>
        <p:nvSpPr>
          <p:cNvPr id="10" name="Endocrinology chip text"/>
          <p:cNvSpPr txBox="1"/>
          <p:nvPr/>
        </p:nvSpPr>
        <p:spPr>
          <a:xfrm>
            <a:off x="1051560" y="4572000"/>
            <a:ext cx="2007794" cy="685800"/>
          </a:xfrm>
          <a:prstGeom prst="rect">
            <a:avLst/>
          </a:prstGeom>
          <a:noFill/>
          <a:ln/>
        </p:spPr>
        <p:txBody>
          <a:bodyPr wrap="square" lIns="0" tIns="0" rIns="0" bIns="0" rtlCol="0" anchor="ctr"/>
          <a:lstStyle/>
          <a:p>
            <a:pPr indent="0" marL="0">
              <a:buNone/>
            </a:pPr>
            <a:r>
              <a:rPr lang="en-US" sz="1500" b="1" dirty="0">
                <a:solidFill>
                  <a:srgbClr val="0B2E4F"/>
                </a:solidFill>
              </a:rPr>
              <a:t>Endocrinology</a:t>
            </a:r>
            <a:endParaRPr lang="en-US" sz="1500" dirty="0"/>
          </a:p>
          <a:p>
            <a:pPr indent="0" marL="0">
              <a:buNone/>
            </a:pPr>
            <a:r>
              <a:rPr lang="en-US" sz="1200" dirty="0">
                <a:solidFill>
                  <a:srgbClr val="646464"/>
                </a:solidFill>
              </a:rPr>
              <a:t>1 seat per shift</a:t>
            </a:r>
            <a:endParaRPr lang="en-US" sz="1500" dirty="0"/>
          </a:p>
        </p:txBody>
      </p:sp>
      <p:sp>
        <p:nvSpPr>
          <p:cNvPr id="11" name="Obesity Medicine chip"/>
          <p:cNvSpPr/>
          <p:nvPr/>
        </p:nvSpPr>
        <p:spPr>
          <a:xfrm>
            <a:off x="3333674" y="4572000"/>
            <a:ext cx="2282114" cy="685800"/>
          </a:xfrm>
          <a:prstGeom prst="roundRect">
            <a:avLst>
              <a:gd name="adj" fmla="val 10667"/>
            </a:avLst>
          </a:prstGeom>
          <a:solidFill>
            <a:srgbClr val="E6F5FC"/>
          </a:solidFill>
          <a:ln/>
        </p:spPr>
      </p:sp>
      <p:sp>
        <p:nvSpPr>
          <p:cNvPr id="12" name="Obesity Medicine chip text"/>
          <p:cNvSpPr txBox="1"/>
          <p:nvPr/>
        </p:nvSpPr>
        <p:spPr>
          <a:xfrm>
            <a:off x="3516554" y="4572000"/>
            <a:ext cx="2007794" cy="685800"/>
          </a:xfrm>
          <a:prstGeom prst="rect">
            <a:avLst/>
          </a:prstGeom>
          <a:noFill/>
          <a:ln/>
        </p:spPr>
        <p:txBody>
          <a:bodyPr wrap="square" lIns="0" tIns="0" rIns="0" bIns="0" rtlCol="0" anchor="ctr"/>
          <a:lstStyle/>
          <a:p>
            <a:pPr indent="0" marL="0">
              <a:buNone/>
            </a:pPr>
            <a:r>
              <a:rPr lang="en-US" sz="1500" b="1" dirty="0">
                <a:solidFill>
                  <a:srgbClr val="0B2E4F"/>
                </a:solidFill>
              </a:rPr>
              <a:t>Obesity Medicine</a:t>
            </a:r>
            <a:endParaRPr lang="en-US" sz="1500" dirty="0"/>
          </a:p>
          <a:p>
            <a:pPr indent="0" marL="0">
              <a:buNone/>
            </a:pPr>
            <a:r>
              <a:rPr lang="en-US" sz="1200" dirty="0">
                <a:solidFill>
                  <a:srgbClr val="646464"/>
                </a:solidFill>
              </a:rPr>
              <a:t>2 seats per shift</a:t>
            </a:r>
            <a:endParaRPr lang="en-US" sz="1500" dirty="0"/>
          </a:p>
        </p:txBody>
      </p:sp>
      <p:sp>
        <p:nvSpPr>
          <p:cNvPr id="13" name="Specialists footnote"/>
          <p:cNvSpPr txBox="1"/>
          <p:nvPr/>
        </p:nvSpPr>
        <p:spPr>
          <a:xfrm>
            <a:off x="548640" y="5641848"/>
            <a:ext cx="5387188" cy="411480"/>
          </a:xfrm>
          <a:prstGeom prst="rect">
            <a:avLst/>
          </a:prstGeom>
          <a:noFill/>
          <a:ln/>
        </p:spPr>
        <p:txBody>
          <a:bodyPr wrap="square" lIns="0" tIns="0" rIns="0" bIns="0" rtlCol="0" anchor="t"/>
          <a:lstStyle/>
          <a:p>
            <a:pPr indent="0" marL="0">
              <a:buNone/>
            </a:pPr>
            <a:r>
              <a:rPr lang="en-US" sz="1300" i="1" dirty="0">
                <a:solidFill>
                  <a:srgbClr val="646464"/>
                </a:solidFill>
              </a:rPr>
              <a:t>If you do weight-loss visits, you can hold an Obesity Medicine seat on top of your regular seat.</a:t>
            </a:r>
            <a:endParaRPr lang="en-US" sz="1300" dirty="0"/>
          </a:p>
        </p:txBody>
      </p:sp>
      <p:sp>
        <p:nvSpPr>
          <p:cNvPr id="14" name="Providers licensed in only one state panel"/>
          <p:cNvSpPr/>
          <p:nvPr/>
        </p:nvSpPr>
        <p:spPr>
          <a:xfrm>
            <a:off x="6255868" y="1600200"/>
            <a:ext cx="5387188" cy="3931920"/>
          </a:xfrm>
          <a:prstGeom prst="roundRect">
            <a:avLst>
              <a:gd name="adj" fmla="val 3256"/>
            </a:avLst>
          </a:prstGeom>
          <a:solidFill>
            <a:srgbClr val="FFFFFF"/>
          </a:solidFill>
          <a:ln w="12700">
            <a:solidFill>
              <a:srgbClr val="D5DEE7"/>
            </a:solidFill>
            <a:prstDash val="solid"/>
          </a:ln>
          <a:effectLst>
            <a:outerShdw sx="100000" sy="100000" kx="0" ky="0" algn="bl" rotWithShape="0" blurRad="101600" dist="25400" dir="5400000">
              <a:srgbClr val="0B2E4F">
                <a:alpha val="12000"/>
              </a:srgbClr>
            </a:outerShdw>
          </a:effectLst>
        </p:spPr>
      </p:sp>
      <p:sp>
        <p:nvSpPr>
          <p:cNvPr id="15" name="Providers licensed in only one state circle"/>
          <p:cNvSpPr/>
          <p:nvPr/>
        </p:nvSpPr>
        <p:spPr>
          <a:xfrm>
            <a:off x="6575908" y="1874520"/>
            <a:ext cx="777240" cy="777240"/>
          </a:xfrm>
          <a:prstGeom prst="ellipse">
            <a:avLst/>
          </a:prstGeom>
          <a:solidFill>
            <a:srgbClr val="0096DC"/>
          </a:solidFill>
          <a:ln/>
        </p:spPr>
      </p:sp>
      <p:pic>
        <p:nvPicPr>
          <p:cNvPr id="16" name="Providers licensed in only one state icon" descr="preencoded.png">    </p:cNvPr>
          <p:cNvPicPr>
            <a:picLocks noChangeAspect="1"/>
          </p:cNvPicPr>
          <p:nvPr/>
        </p:nvPicPr>
        <p:blipFill>
          <a:blip r:embed="rId2"/>
          <a:stretch>
            <a:fillRect/>
          </a:stretch>
        </p:blipFill>
        <p:spPr>
          <a:xfrm>
            <a:off x="6770218" y="2068830"/>
            <a:ext cx="388620" cy="388620"/>
          </a:xfrm>
          <a:prstGeom prst="rect">
            <a:avLst/>
          </a:prstGeom>
        </p:spPr>
      </p:pic>
      <p:sp>
        <p:nvSpPr>
          <p:cNvPr id="17" name="Providers licensed in only one state title"/>
          <p:cNvSpPr txBox="1"/>
          <p:nvPr/>
        </p:nvSpPr>
        <p:spPr>
          <a:xfrm>
            <a:off x="7536028" y="1874520"/>
            <a:ext cx="3832708" cy="777240"/>
          </a:xfrm>
          <a:prstGeom prst="rect">
            <a:avLst/>
          </a:prstGeom>
          <a:noFill/>
          <a:ln/>
        </p:spPr>
        <p:txBody>
          <a:bodyPr wrap="square" lIns="0" tIns="0" rIns="0" bIns="0" rtlCol="0" anchor="ctr"/>
          <a:lstStyle/>
          <a:p>
            <a:pPr indent="0" marL="0">
              <a:buNone/>
            </a:pPr>
            <a:r>
              <a:rPr lang="en-US" sz="2200" b="1" dirty="0">
                <a:solidFill>
                  <a:srgbClr val="0B2E4F"/>
                </a:solidFill>
              </a:rPr>
              <a:t>Providers licensed in only one state</a:t>
            </a:r>
            <a:endParaRPr lang="en-US" sz="2200" dirty="0"/>
          </a:p>
        </p:txBody>
      </p:sp>
      <p:sp>
        <p:nvSpPr>
          <p:cNvPr id="18" name="Providers licensed in only one state body"/>
          <p:cNvSpPr txBox="1"/>
          <p:nvPr/>
        </p:nvSpPr>
        <p:spPr>
          <a:xfrm>
            <a:off x="6575908" y="2788920"/>
            <a:ext cx="4747108" cy="1691640"/>
          </a:xfrm>
          <a:prstGeom prst="rect">
            <a:avLst/>
          </a:prstGeom>
          <a:noFill/>
          <a:ln/>
        </p:spPr>
        <p:txBody>
          <a:bodyPr wrap="square" lIns="0" tIns="0" rIns="0" bIns="0" rtlCol="0" anchor="t"/>
          <a:lstStyle/>
          <a:p>
            <a:pPr indent="0" marL="0">
              <a:buNone/>
            </a:pPr>
            <a:r>
              <a:rPr lang="en-US" sz="1300" b="1" dirty="0">
                <a:solidFill>
                  <a:srgbClr val="0096DC"/>
                </a:solidFill>
              </a:rPr>
              <a:t>Why they're different</a:t>
            </a:r>
            <a:endParaRPr lang="en-US" sz="1300" dirty="0"/>
          </a:p>
          <a:p>
            <a:pPr indent="0" marL="0">
              <a:buNone/>
            </a:pPr>
            <a:r>
              <a:rPr lang="en-US" sz="1500" dirty="0">
                <a:solidFill>
                  <a:srgbClr val="1F2A36"/>
                </a:solidFill>
              </a:rPr>
              <a:t>A tier seat covers many states. With one license, most patients in that tier would have no one to see.</a:t>
            </a:r>
            <a:endParaRPr lang="en-US" sz="1300" dirty="0"/>
          </a:p>
          <a:p>
            <a:pPr indent="0" marL="0">
              <a:buNone/>
            </a:pPr>
            <a:r>
              <a:rPr lang="en-US" sz="600" dirty="0">
                <a:solidFill>
                  <a:srgbClr val="000000"/>
                </a:solidFill>
              </a:rPr>
              <a:t> </a:t>
            </a:r>
            <a:endParaRPr lang="en-US" sz="1300" dirty="0"/>
          </a:p>
          <a:p>
            <a:pPr indent="0" marL="0">
              <a:buNone/>
            </a:pPr>
            <a:r>
              <a:rPr lang="en-US" sz="1300" b="1" dirty="0">
                <a:solidFill>
                  <a:srgbClr val="0096DC"/>
                </a:solidFill>
              </a:rPr>
              <a:t>How they're scheduled</a:t>
            </a:r>
            <a:endParaRPr lang="en-US" sz="1300" dirty="0"/>
          </a:p>
          <a:p>
            <a:pPr indent="0" marL="0">
              <a:buNone/>
            </a:pPr>
            <a:r>
              <a:rPr lang="en-US" sz="1500" dirty="0">
                <a:solidFill>
                  <a:srgbClr val="1F2A36"/>
                </a:solidFill>
              </a:rPr>
              <a:t>A routed provider seat (RP) puts them first in line for every patient from their state on that shift.</a:t>
            </a:r>
            <a:endParaRPr lang="en-US" sz="1300" dirty="0"/>
          </a:p>
        </p:txBody>
      </p:sp>
      <p:sp>
        <p:nvSpPr>
          <p:cNvPr id="19" name="RP (NY) chip"/>
          <p:cNvSpPr/>
          <p:nvPr/>
        </p:nvSpPr>
        <p:spPr>
          <a:xfrm>
            <a:off x="6575908" y="4572000"/>
            <a:ext cx="2282114" cy="685800"/>
          </a:xfrm>
          <a:prstGeom prst="roundRect">
            <a:avLst>
              <a:gd name="adj" fmla="val 10667"/>
            </a:avLst>
          </a:prstGeom>
          <a:solidFill>
            <a:srgbClr val="E6F5FC"/>
          </a:solidFill>
          <a:ln/>
        </p:spPr>
      </p:sp>
      <p:sp>
        <p:nvSpPr>
          <p:cNvPr id="20" name="RP (NY) chip text"/>
          <p:cNvSpPr txBox="1"/>
          <p:nvPr/>
        </p:nvSpPr>
        <p:spPr>
          <a:xfrm>
            <a:off x="6758788" y="4572000"/>
            <a:ext cx="2007794" cy="685800"/>
          </a:xfrm>
          <a:prstGeom prst="rect">
            <a:avLst/>
          </a:prstGeom>
          <a:noFill/>
          <a:ln/>
        </p:spPr>
        <p:txBody>
          <a:bodyPr wrap="square" lIns="0" tIns="0" rIns="0" bIns="0" rtlCol="0" anchor="ctr"/>
          <a:lstStyle/>
          <a:p>
            <a:pPr indent="0" marL="0">
              <a:buNone/>
            </a:pPr>
            <a:r>
              <a:rPr lang="en-US" sz="1500" b="1" dirty="0">
                <a:solidFill>
                  <a:srgbClr val="0B2E4F"/>
                </a:solidFill>
              </a:rPr>
              <a:t>RP (NY)</a:t>
            </a:r>
            <a:endParaRPr lang="en-US" sz="1500" dirty="0"/>
          </a:p>
          <a:p>
            <a:pPr indent="0" marL="0">
              <a:buNone/>
            </a:pPr>
            <a:r>
              <a:rPr lang="en-US" sz="1200" dirty="0">
                <a:solidFill>
                  <a:srgbClr val="646464"/>
                </a:solidFill>
              </a:rPr>
              <a:t>New York, every shift</a:t>
            </a:r>
            <a:endParaRPr lang="en-US" sz="1500" dirty="0"/>
          </a:p>
        </p:txBody>
      </p:sp>
      <p:sp>
        <p:nvSpPr>
          <p:cNvPr id="21" name="RP (MS) chip"/>
          <p:cNvSpPr/>
          <p:nvPr/>
        </p:nvSpPr>
        <p:spPr>
          <a:xfrm>
            <a:off x="9040901" y="4572000"/>
            <a:ext cx="2282114" cy="685800"/>
          </a:xfrm>
          <a:prstGeom prst="roundRect">
            <a:avLst>
              <a:gd name="adj" fmla="val 10667"/>
            </a:avLst>
          </a:prstGeom>
          <a:solidFill>
            <a:srgbClr val="E6F5FC"/>
          </a:solidFill>
          <a:ln/>
        </p:spPr>
      </p:sp>
      <p:sp>
        <p:nvSpPr>
          <p:cNvPr id="22" name="RP (MS) chip text"/>
          <p:cNvSpPr txBox="1"/>
          <p:nvPr/>
        </p:nvSpPr>
        <p:spPr>
          <a:xfrm>
            <a:off x="9223781" y="4572000"/>
            <a:ext cx="2007794" cy="685800"/>
          </a:xfrm>
          <a:prstGeom prst="rect">
            <a:avLst/>
          </a:prstGeom>
          <a:noFill/>
          <a:ln/>
        </p:spPr>
        <p:txBody>
          <a:bodyPr wrap="square" lIns="0" tIns="0" rIns="0" bIns="0" rtlCol="0" anchor="ctr"/>
          <a:lstStyle/>
          <a:p>
            <a:pPr indent="0" marL="0">
              <a:buNone/>
            </a:pPr>
            <a:r>
              <a:rPr lang="en-US" sz="1500" b="1" dirty="0">
                <a:solidFill>
                  <a:srgbClr val="0B2E4F"/>
                </a:solidFill>
              </a:rPr>
              <a:t>RP (MS)</a:t>
            </a:r>
            <a:endParaRPr lang="en-US" sz="1500" dirty="0"/>
          </a:p>
          <a:p>
            <a:pPr indent="0" marL="0">
              <a:buNone/>
            </a:pPr>
            <a:r>
              <a:rPr lang="en-US" sz="1200" dirty="0">
                <a:solidFill>
                  <a:srgbClr val="646464"/>
                </a:solidFill>
              </a:rPr>
              <a:t>Mississippi, Thursdays</a:t>
            </a:r>
            <a:endParaRPr lang="en-US" sz="1500" dirty="0"/>
          </a:p>
        </p:txBody>
      </p:sp>
      <p:sp>
        <p:nvSpPr>
          <p:cNvPr id="23" name="Providers licensed in only one state footnote"/>
          <p:cNvSpPr txBox="1"/>
          <p:nvPr/>
        </p:nvSpPr>
        <p:spPr>
          <a:xfrm>
            <a:off x="6255868" y="5641848"/>
            <a:ext cx="5387188" cy="411480"/>
          </a:xfrm>
          <a:prstGeom prst="rect">
            <a:avLst/>
          </a:prstGeom>
          <a:noFill/>
          <a:ln/>
        </p:spPr>
        <p:txBody>
          <a:bodyPr wrap="square" lIns="0" tIns="0" rIns="0" bIns="0" rtlCol="0" anchor="t"/>
          <a:lstStyle/>
          <a:p>
            <a:pPr indent="0" marL="0">
              <a:buNone/>
            </a:pPr>
            <a:r>
              <a:rPr lang="en-US" sz="1300" i="1" dirty="0">
                <a:solidFill>
                  <a:srgbClr val="646464"/>
                </a:solidFill>
              </a:rPr>
              <a:t>This keeps the tier seats for providers who can cover many states.</a:t>
            </a:r>
            <a:endParaRPr lang="en-US" sz="1300" dirty="0"/>
          </a:p>
        </p:txBody>
      </p:sp>
      <p:sp>
        <p:nvSpPr>
          <p:cNvPr id="25" name="Slide Number Placeholder 0"/>
          <p:cNvSpPr>
            <a:spLocks noGrp="1"/>
          </p:cNvSpPr>
          <p:nvPr>
            <p:ph type="sldNum" sz="quarter" idx="4294967295"/>
          </p:nvPr>
        </p:nvSpPr>
        <p:spPr>
          <a:xfrm>
            <a:off x="11094415"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46464"/>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685800"/>
          </a:xfrm>
          <a:prstGeom prst="rect">
            <a:avLst/>
          </a:prstGeom>
          <a:noFill/>
          <a:ln/>
        </p:spPr>
        <p:txBody>
          <a:bodyPr wrap="square" lIns="0" tIns="0" rIns="0" bIns="0" rtlCol="0" anchor="ctr"/>
          <a:lstStyle/>
          <a:p>
            <a:pPr algn="l" indent="0" marL="0">
              <a:buNone/>
            </a:pPr>
            <a:r>
              <a:rPr lang="en-US" sz="3200" b="1" dirty="0">
                <a:solidFill>
                  <a:schemeClr val="tx2"/>
                </a:solidFill>
              </a:rPr>
              <a:t>On-site providers: in person and telehealth</a:t>
            </a:r>
            <a:endParaRPr lang="en-US" sz="3200" dirty="0"/>
          </a:p>
        </p:txBody>
      </p:sp>
      <p:sp>
        <p:nvSpPr>
          <p:cNvPr id="3" name="Text 0"/>
          <p:cNvSpPr/>
          <p:nvPr>
            <p:ph idx="101" type="body" hasCustomPrompt="1"/>
          </p:nvPr>
        </p:nvSpPr>
        <p:spPr>
          <a:xfrm>
            <a:off x="548640" y="1024128"/>
            <a:ext cx="11094415" cy="411480"/>
          </a:xfrm>
          <a:prstGeom prst="rect">
            <a:avLst/>
          </a:prstGeom>
          <a:noFill/>
          <a:ln/>
        </p:spPr>
        <p:txBody>
          <a:bodyPr wrap="square" lIns="0" tIns="0" rIns="0" bIns="0" rtlCol="0" anchor="t"/>
          <a:lstStyle/>
          <a:p>
            <a:pPr indent="0" marL="0">
              <a:buNone/>
            </a:pPr>
            <a:r>
              <a:rPr lang="en-US" sz="1600" dirty="0">
                <a:solidFill>
                  <a:schemeClr val="accent2"/>
                </a:solidFill>
              </a:rPr>
              <a:t>Our clinic providers see their state's patients both ways</a:t>
            </a:r>
            <a:endParaRPr lang="en-US" sz="1600" dirty="0"/>
          </a:p>
        </p:txBody>
      </p:sp>
      <p:sp>
        <p:nvSpPr>
          <p:cNvPr id="4" name="Two ways panel"/>
          <p:cNvSpPr/>
          <p:nvPr/>
        </p:nvSpPr>
        <p:spPr>
          <a:xfrm>
            <a:off x="548640" y="1600200"/>
            <a:ext cx="4572000" cy="3886200"/>
          </a:xfrm>
          <a:prstGeom prst="roundRect">
            <a:avLst>
              <a:gd name="adj" fmla="val 3294"/>
            </a:avLst>
          </a:prstGeom>
          <a:solidFill>
            <a:srgbClr val="0B2E4F"/>
          </a:solidFill>
          <a:ln/>
        </p:spPr>
      </p:sp>
      <p:sp>
        <p:nvSpPr>
          <p:cNvPr id="5" name="Two ways title"/>
          <p:cNvSpPr txBox="1"/>
          <p:nvPr/>
        </p:nvSpPr>
        <p:spPr>
          <a:xfrm>
            <a:off x="868680" y="1874520"/>
            <a:ext cx="3931920" cy="822960"/>
          </a:xfrm>
          <a:prstGeom prst="rect">
            <a:avLst/>
          </a:prstGeom>
          <a:noFill/>
          <a:ln/>
        </p:spPr>
        <p:txBody>
          <a:bodyPr wrap="square" lIns="0" tIns="0" rIns="0" bIns="0" rtlCol="0" anchor="t"/>
          <a:lstStyle/>
          <a:p>
            <a:pPr indent="0" marL="0">
              <a:buNone/>
            </a:pPr>
            <a:r>
              <a:rPr lang="en-US" sz="2200" b="1" dirty="0">
                <a:solidFill>
                  <a:srgbClr val="FFFFFF"/>
                </a:solidFill>
              </a:rPr>
              <a:t>One provider, two ways to see patients</a:t>
            </a:r>
            <a:endParaRPr lang="en-US" sz="2200" dirty="0"/>
          </a:p>
        </p:txBody>
      </p:sp>
      <p:sp>
        <p:nvSpPr>
          <p:cNvPr id="6" name="In person circle"/>
          <p:cNvSpPr/>
          <p:nvPr/>
        </p:nvSpPr>
        <p:spPr>
          <a:xfrm>
            <a:off x="868680" y="2834640"/>
            <a:ext cx="777240" cy="777240"/>
          </a:xfrm>
          <a:prstGeom prst="ellipse">
            <a:avLst/>
          </a:prstGeom>
          <a:solidFill>
            <a:srgbClr val="0096DC"/>
          </a:solidFill>
          <a:ln/>
        </p:spPr>
      </p:sp>
      <p:pic>
        <p:nvPicPr>
          <p:cNvPr id="7" name="In person icon" descr="preencoded.png">    </p:cNvPr>
          <p:cNvPicPr>
            <a:picLocks noChangeAspect="1"/>
          </p:cNvPicPr>
          <p:nvPr/>
        </p:nvPicPr>
        <p:blipFill>
          <a:blip r:embed="rId1"/>
          <a:stretch>
            <a:fillRect/>
          </a:stretch>
        </p:blipFill>
        <p:spPr>
          <a:xfrm>
            <a:off x="1062990" y="3028950"/>
            <a:ext cx="388620" cy="388620"/>
          </a:xfrm>
          <a:prstGeom prst="rect">
            <a:avLst/>
          </a:prstGeom>
        </p:spPr>
      </p:pic>
      <p:sp>
        <p:nvSpPr>
          <p:cNvPr id="8" name="In person text"/>
          <p:cNvSpPr txBox="1"/>
          <p:nvPr/>
        </p:nvSpPr>
        <p:spPr>
          <a:xfrm>
            <a:off x="1874520" y="2743200"/>
            <a:ext cx="2926080" cy="960120"/>
          </a:xfrm>
          <a:prstGeom prst="rect">
            <a:avLst/>
          </a:prstGeom>
          <a:noFill/>
          <a:ln/>
        </p:spPr>
        <p:txBody>
          <a:bodyPr wrap="square" lIns="0" tIns="0" rIns="0" bIns="0" rtlCol="0" anchor="ctr"/>
          <a:lstStyle/>
          <a:p>
            <a:pPr indent="0" marL="0">
              <a:buNone/>
            </a:pPr>
            <a:r>
              <a:rPr lang="en-US" sz="1700" b="1" dirty="0">
                <a:solidFill>
                  <a:srgbClr val="FFFFFF"/>
                </a:solidFill>
              </a:rPr>
              <a:t>In person</a:t>
            </a:r>
            <a:endParaRPr lang="en-US" sz="1700" dirty="0"/>
          </a:p>
          <a:p>
            <a:pPr indent="0" marL="0">
              <a:buNone/>
            </a:pPr>
            <a:r>
              <a:rPr lang="en-US" sz="1400" dirty="0">
                <a:solidFill>
                  <a:srgbClr val="B8D9EE"/>
                </a:solidFill>
              </a:rPr>
              <a:t>At the clinic, for patients who come in.</a:t>
            </a:r>
            <a:endParaRPr lang="en-US" sz="1700" dirty="0"/>
          </a:p>
        </p:txBody>
      </p:sp>
      <p:sp>
        <p:nvSpPr>
          <p:cNvPr id="9" name="Telehealth circle"/>
          <p:cNvSpPr/>
          <p:nvPr/>
        </p:nvSpPr>
        <p:spPr>
          <a:xfrm>
            <a:off x="868680" y="4023360"/>
            <a:ext cx="777240" cy="777240"/>
          </a:xfrm>
          <a:prstGeom prst="ellipse">
            <a:avLst/>
          </a:prstGeom>
          <a:solidFill>
            <a:srgbClr val="0096DC"/>
          </a:solidFill>
          <a:ln/>
        </p:spPr>
      </p:sp>
      <p:pic>
        <p:nvPicPr>
          <p:cNvPr id="10" name="Telehealth icon" descr="preencoded.png">    </p:cNvPr>
          <p:cNvPicPr>
            <a:picLocks noChangeAspect="1"/>
          </p:cNvPicPr>
          <p:nvPr/>
        </p:nvPicPr>
        <p:blipFill>
          <a:blip r:embed="rId2"/>
          <a:stretch>
            <a:fillRect/>
          </a:stretch>
        </p:blipFill>
        <p:spPr>
          <a:xfrm>
            <a:off x="1062990" y="4217670"/>
            <a:ext cx="388620" cy="388620"/>
          </a:xfrm>
          <a:prstGeom prst="rect">
            <a:avLst/>
          </a:prstGeom>
        </p:spPr>
      </p:pic>
      <p:sp>
        <p:nvSpPr>
          <p:cNvPr id="11" name="Telehealth text"/>
          <p:cNvSpPr txBox="1"/>
          <p:nvPr/>
        </p:nvSpPr>
        <p:spPr>
          <a:xfrm>
            <a:off x="1874520" y="3931920"/>
            <a:ext cx="2926080" cy="960120"/>
          </a:xfrm>
          <a:prstGeom prst="rect">
            <a:avLst/>
          </a:prstGeom>
          <a:noFill/>
          <a:ln/>
        </p:spPr>
        <p:txBody>
          <a:bodyPr wrap="square" lIns="0" tIns="0" rIns="0" bIns="0" rtlCol="0" anchor="ctr"/>
          <a:lstStyle/>
          <a:p>
            <a:pPr indent="0" marL="0">
              <a:buNone/>
            </a:pPr>
            <a:r>
              <a:rPr lang="en-US" sz="1700" b="1" dirty="0">
                <a:solidFill>
                  <a:srgbClr val="FFFFFF"/>
                </a:solidFill>
              </a:rPr>
              <a:t>Telehealth</a:t>
            </a:r>
            <a:endParaRPr lang="en-US" sz="1700" dirty="0"/>
          </a:p>
          <a:p>
            <a:pPr indent="0" marL="0">
              <a:buNone/>
            </a:pPr>
            <a:r>
              <a:rPr lang="en-US" sz="1400" dirty="0">
                <a:solidFill>
                  <a:srgbClr val="B8D9EE"/>
                </a:solidFill>
              </a:rPr>
              <a:t>Virtual visits for any patient in their state, whenever the clinic schedule has room.</a:t>
            </a:r>
            <a:endParaRPr lang="en-US" sz="1700" dirty="0"/>
          </a:p>
        </p:txBody>
      </p:sp>
      <p:sp>
        <p:nvSpPr>
          <p:cNvPr id="12" name="Las Vegas clinic card"/>
          <p:cNvSpPr/>
          <p:nvPr/>
        </p:nvSpPr>
        <p:spPr>
          <a:xfrm>
            <a:off x="5440680" y="1600200"/>
            <a:ext cx="6202375" cy="1805940"/>
          </a:xfrm>
          <a:prstGeom prst="roundRect">
            <a:avLst>
              <a:gd name="adj" fmla="val 6076"/>
            </a:avLst>
          </a:prstGeom>
          <a:solidFill>
            <a:srgbClr val="FFFFFF"/>
          </a:solidFill>
          <a:ln w="12700">
            <a:solidFill>
              <a:srgbClr val="D5DEE7"/>
            </a:solidFill>
            <a:prstDash val="solid"/>
          </a:ln>
          <a:effectLst>
            <a:outerShdw sx="100000" sy="100000" kx="0" ky="0" algn="bl" rotWithShape="0" blurRad="101600" dist="25400" dir="5400000">
              <a:srgbClr val="0B2E4F">
                <a:alpha val="12000"/>
              </a:srgbClr>
            </a:outerShdw>
          </a:effectLst>
        </p:spPr>
      </p:sp>
      <p:sp>
        <p:nvSpPr>
          <p:cNvPr id="13" name="NV badge"/>
          <p:cNvSpPr/>
          <p:nvPr/>
        </p:nvSpPr>
        <p:spPr>
          <a:xfrm>
            <a:off x="5715000" y="2000250"/>
            <a:ext cx="1005840" cy="1005840"/>
          </a:xfrm>
          <a:prstGeom prst="roundRect">
            <a:avLst>
              <a:gd name="adj" fmla="val 10909"/>
            </a:avLst>
          </a:prstGeom>
          <a:solidFill>
            <a:srgbClr val="0B2E4F"/>
          </a:solidFill>
          <a:ln/>
        </p:spPr>
      </p:sp>
      <p:sp>
        <p:nvSpPr>
          <p:cNvPr id="14" name="NV badge text"/>
          <p:cNvSpPr txBox="1"/>
          <p:nvPr/>
        </p:nvSpPr>
        <p:spPr>
          <a:xfrm>
            <a:off x="5715000" y="2000250"/>
            <a:ext cx="1005840" cy="1005840"/>
          </a:xfrm>
          <a:prstGeom prst="rect">
            <a:avLst/>
          </a:prstGeom>
          <a:noFill/>
          <a:ln/>
        </p:spPr>
        <p:txBody>
          <a:bodyPr wrap="square" lIns="0" tIns="0" rIns="0" bIns="0" rtlCol="0" anchor="ctr"/>
          <a:lstStyle/>
          <a:p>
            <a:pPr algn="ctr" indent="0" marL="0">
              <a:buNone/>
            </a:pPr>
            <a:r>
              <a:rPr lang="en-US" sz="3000" b="1" dirty="0">
                <a:solidFill>
                  <a:srgbClr val="FFFFFF"/>
                </a:solidFill>
              </a:rPr>
              <a:t>NV</a:t>
            </a:r>
            <a:endParaRPr lang="en-US" sz="3000" dirty="0"/>
          </a:p>
        </p:txBody>
      </p:sp>
      <p:sp>
        <p:nvSpPr>
          <p:cNvPr id="15" name="Las Vegas clinic text"/>
          <p:cNvSpPr txBox="1"/>
          <p:nvPr/>
        </p:nvSpPr>
        <p:spPr>
          <a:xfrm>
            <a:off x="6949440" y="1737360"/>
            <a:ext cx="2544775" cy="1531620"/>
          </a:xfrm>
          <a:prstGeom prst="rect">
            <a:avLst/>
          </a:prstGeom>
          <a:noFill/>
          <a:ln/>
        </p:spPr>
        <p:txBody>
          <a:bodyPr wrap="square" lIns="0" tIns="0" rIns="0" bIns="0" rtlCol="0" anchor="ctr"/>
          <a:lstStyle/>
          <a:p>
            <a:pPr indent="0" marL="0">
              <a:buNone/>
            </a:pPr>
            <a:r>
              <a:rPr lang="en-US" sz="1900" b="1" dirty="0">
                <a:solidFill>
                  <a:srgbClr val="0B2E4F"/>
                </a:solidFill>
              </a:rPr>
              <a:t>Las Vegas clinic</a:t>
            </a:r>
            <a:endParaRPr lang="en-US" sz="1900" dirty="0"/>
          </a:p>
          <a:p>
            <a:pPr indent="0" marL="0">
              <a:buNone/>
            </a:pPr>
            <a:r>
              <a:rPr lang="en-US" sz="1400" dirty="0">
                <a:solidFill>
                  <a:srgbClr val="646464"/>
                </a:solidFill>
              </a:rPr>
              <a:t>Nevada is our #1 state on every weekday</a:t>
            </a:r>
            <a:endParaRPr lang="en-US" sz="1900" dirty="0"/>
          </a:p>
        </p:txBody>
      </p:sp>
      <p:sp>
        <p:nvSpPr>
          <p:cNvPr id="16" name="OS (NV) seat chip"/>
          <p:cNvSpPr/>
          <p:nvPr/>
        </p:nvSpPr>
        <p:spPr>
          <a:xfrm>
            <a:off x="9585655" y="2114550"/>
            <a:ext cx="1783080" cy="777240"/>
          </a:xfrm>
          <a:prstGeom prst="roundRect">
            <a:avLst>
              <a:gd name="adj" fmla="val 9412"/>
            </a:avLst>
          </a:prstGeom>
          <a:solidFill>
            <a:srgbClr val="E6F5FC"/>
          </a:solidFill>
          <a:ln/>
        </p:spPr>
      </p:sp>
      <p:sp>
        <p:nvSpPr>
          <p:cNvPr id="17" name="OS (NV) seat text"/>
          <p:cNvSpPr txBox="1"/>
          <p:nvPr/>
        </p:nvSpPr>
        <p:spPr>
          <a:xfrm>
            <a:off x="9768535" y="2114550"/>
            <a:ext cx="1554480" cy="777240"/>
          </a:xfrm>
          <a:prstGeom prst="rect">
            <a:avLst/>
          </a:prstGeom>
          <a:noFill/>
          <a:ln/>
        </p:spPr>
        <p:txBody>
          <a:bodyPr wrap="square" lIns="0" tIns="0" rIns="0" bIns="0" rtlCol="0" anchor="ctr"/>
          <a:lstStyle/>
          <a:p>
            <a:pPr indent="0" marL="0">
              <a:buNone/>
            </a:pPr>
            <a:r>
              <a:rPr lang="en-US" sz="1600" b="1" dirty="0">
                <a:solidFill>
                  <a:srgbClr val="0B2E4F"/>
                </a:solidFill>
              </a:rPr>
              <a:t>OS (NV)</a:t>
            </a:r>
            <a:endParaRPr lang="en-US" sz="1600" dirty="0"/>
          </a:p>
          <a:p>
            <a:pPr indent="0" marL="0">
              <a:buNone/>
            </a:pPr>
            <a:r>
              <a:rPr lang="en-US" sz="1200" dirty="0">
                <a:solidFill>
                  <a:srgbClr val="646464"/>
                </a:solidFill>
              </a:rPr>
              <a:t>2 seats per shift</a:t>
            </a:r>
            <a:endParaRPr lang="en-US" sz="1600" dirty="0"/>
          </a:p>
        </p:txBody>
      </p:sp>
      <p:sp>
        <p:nvSpPr>
          <p:cNvPr id="18" name="Iowa Quick Care card"/>
          <p:cNvSpPr/>
          <p:nvPr/>
        </p:nvSpPr>
        <p:spPr>
          <a:xfrm>
            <a:off x="5440680" y="3680460"/>
            <a:ext cx="6202375" cy="1805940"/>
          </a:xfrm>
          <a:prstGeom prst="roundRect">
            <a:avLst>
              <a:gd name="adj" fmla="val 6076"/>
            </a:avLst>
          </a:prstGeom>
          <a:solidFill>
            <a:srgbClr val="FFFFFF"/>
          </a:solidFill>
          <a:ln w="12700">
            <a:solidFill>
              <a:srgbClr val="D5DEE7"/>
            </a:solidFill>
            <a:prstDash val="solid"/>
          </a:ln>
          <a:effectLst>
            <a:outerShdw sx="100000" sy="100000" kx="0" ky="0" algn="bl" rotWithShape="0" blurRad="101600" dist="25400" dir="5400000">
              <a:srgbClr val="0B2E4F">
                <a:alpha val="12000"/>
              </a:srgbClr>
            </a:outerShdw>
          </a:effectLst>
        </p:spPr>
      </p:sp>
      <p:sp>
        <p:nvSpPr>
          <p:cNvPr id="19" name="LA badge"/>
          <p:cNvSpPr/>
          <p:nvPr/>
        </p:nvSpPr>
        <p:spPr>
          <a:xfrm>
            <a:off x="5715000" y="4080510"/>
            <a:ext cx="1005840" cy="1005840"/>
          </a:xfrm>
          <a:prstGeom prst="roundRect">
            <a:avLst>
              <a:gd name="adj" fmla="val 10909"/>
            </a:avLst>
          </a:prstGeom>
          <a:solidFill>
            <a:srgbClr val="0B2E4F"/>
          </a:solidFill>
          <a:ln/>
        </p:spPr>
      </p:sp>
      <p:sp>
        <p:nvSpPr>
          <p:cNvPr id="20" name="LA badge text"/>
          <p:cNvSpPr txBox="1"/>
          <p:nvPr/>
        </p:nvSpPr>
        <p:spPr>
          <a:xfrm>
            <a:off x="5715000" y="4080510"/>
            <a:ext cx="1005840" cy="1005840"/>
          </a:xfrm>
          <a:prstGeom prst="rect">
            <a:avLst/>
          </a:prstGeom>
          <a:noFill/>
          <a:ln/>
        </p:spPr>
        <p:txBody>
          <a:bodyPr wrap="square" lIns="0" tIns="0" rIns="0" bIns="0" rtlCol="0" anchor="ctr"/>
          <a:lstStyle/>
          <a:p>
            <a:pPr algn="ctr" indent="0" marL="0">
              <a:buNone/>
            </a:pPr>
            <a:r>
              <a:rPr lang="en-US" sz="3000" b="1" dirty="0">
                <a:solidFill>
                  <a:srgbClr val="FFFFFF"/>
                </a:solidFill>
              </a:rPr>
              <a:t>LA</a:t>
            </a:r>
            <a:endParaRPr lang="en-US" sz="3000" dirty="0"/>
          </a:p>
        </p:txBody>
      </p:sp>
      <p:sp>
        <p:nvSpPr>
          <p:cNvPr id="21" name="Iowa Quick Care text"/>
          <p:cNvSpPr txBox="1"/>
          <p:nvPr/>
        </p:nvSpPr>
        <p:spPr>
          <a:xfrm>
            <a:off x="6949440" y="3817620"/>
            <a:ext cx="2544775" cy="1531620"/>
          </a:xfrm>
          <a:prstGeom prst="rect">
            <a:avLst/>
          </a:prstGeom>
          <a:noFill/>
          <a:ln/>
        </p:spPr>
        <p:txBody>
          <a:bodyPr wrap="square" lIns="0" tIns="0" rIns="0" bIns="0" rtlCol="0" anchor="ctr"/>
          <a:lstStyle/>
          <a:p>
            <a:pPr indent="0" marL="0">
              <a:buNone/>
            </a:pPr>
            <a:r>
              <a:rPr lang="en-US" sz="1900" b="1" dirty="0">
                <a:solidFill>
                  <a:srgbClr val="0B2E4F"/>
                </a:solidFill>
              </a:rPr>
              <a:t>Iowa Quick Care</a:t>
            </a:r>
            <a:endParaRPr lang="en-US" sz="1900" dirty="0"/>
          </a:p>
          <a:p>
            <a:pPr indent="0" marL="0">
              <a:buNone/>
            </a:pPr>
            <a:r>
              <a:rPr lang="en-US" sz="1400" dirty="0">
                <a:solidFill>
                  <a:srgbClr val="646464"/>
                </a:solidFill>
              </a:rPr>
              <a:t>Louisiana is in our top 4 on every weekday</a:t>
            </a:r>
            <a:endParaRPr lang="en-US" sz="1900" dirty="0"/>
          </a:p>
        </p:txBody>
      </p:sp>
      <p:sp>
        <p:nvSpPr>
          <p:cNvPr id="22" name="OS (LA) seat chip"/>
          <p:cNvSpPr/>
          <p:nvPr/>
        </p:nvSpPr>
        <p:spPr>
          <a:xfrm>
            <a:off x="9585655" y="4194810"/>
            <a:ext cx="1783080" cy="777240"/>
          </a:xfrm>
          <a:prstGeom prst="roundRect">
            <a:avLst>
              <a:gd name="adj" fmla="val 9412"/>
            </a:avLst>
          </a:prstGeom>
          <a:solidFill>
            <a:srgbClr val="E6F5FC"/>
          </a:solidFill>
          <a:ln/>
        </p:spPr>
      </p:sp>
      <p:sp>
        <p:nvSpPr>
          <p:cNvPr id="23" name="OS (LA) seat text"/>
          <p:cNvSpPr txBox="1"/>
          <p:nvPr/>
        </p:nvSpPr>
        <p:spPr>
          <a:xfrm>
            <a:off x="9768535" y="4194810"/>
            <a:ext cx="1554480" cy="777240"/>
          </a:xfrm>
          <a:prstGeom prst="rect">
            <a:avLst/>
          </a:prstGeom>
          <a:noFill/>
          <a:ln/>
        </p:spPr>
        <p:txBody>
          <a:bodyPr wrap="square" lIns="0" tIns="0" rIns="0" bIns="0" rtlCol="0" anchor="ctr"/>
          <a:lstStyle/>
          <a:p>
            <a:pPr indent="0" marL="0">
              <a:buNone/>
            </a:pPr>
            <a:r>
              <a:rPr lang="en-US" sz="1600" b="1" dirty="0">
                <a:solidFill>
                  <a:srgbClr val="0B2E4F"/>
                </a:solidFill>
              </a:rPr>
              <a:t>OS (LA)</a:t>
            </a:r>
            <a:endParaRPr lang="en-US" sz="1600" dirty="0"/>
          </a:p>
          <a:p>
            <a:pPr indent="0" marL="0">
              <a:buNone/>
            </a:pPr>
            <a:r>
              <a:rPr lang="en-US" sz="1200" dirty="0">
                <a:solidFill>
                  <a:srgbClr val="646464"/>
                </a:solidFill>
              </a:rPr>
              <a:t>1 seat per shift</a:t>
            </a:r>
            <a:endParaRPr lang="en-US" sz="1600" dirty="0"/>
          </a:p>
        </p:txBody>
      </p:sp>
      <p:sp>
        <p:nvSpPr>
          <p:cNvPr id="24" name="Clinic benefit strip"/>
          <p:cNvSpPr/>
          <p:nvPr/>
        </p:nvSpPr>
        <p:spPr>
          <a:xfrm>
            <a:off x="548640" y="5669280"/>
            <a:ext cx="11094415" cy="566928"/>
          </a:xfrm>
          <a:prstGeom prst="roundRect">
            <a:avLst>
              <a:gd name="adj" fmla="val 16129"/>
            </a:avLst>
          </a:prstGeom>
          <a:solidFill>
            <a:srgbClr val="F4F7FA"/>
          </a:solidFill>
          <a:ln/>
        </p:spPr>
      </p:sp>
      <p:sp>
        <p:nvSpPr>
          <p:cNvPr id="25" name="Clinic benefit text"/>
          <p:cNvSpPr txBox="1"/>
          <p:nvPr/>
        </p:nvSpPr>
        <p:spPr>
          <a:xfrm>
            <a:off x="822960" y="5669280"/>
            <a:ext cx="10545775" cy="566928"/>
          </a:xfrm>
          <a:prstGeom prst="rect">
            <a:avLst/>
          </a:prstGeom>
          <a:noFill/>
          <a:ln/>
        </p:spPr>
        <p:txBody>
          <a:bodyPr wrap="square" lIns="0" tIns="0" rIns="0" bIns="0" rtlCol="0" anchor="ctr"/>
          <a:lstStyle/>
          <a:p>
            <a:pPr indent="0" marL="0">
              <a:buNone/>
            </a:pPr>
            <a:r>
              <a:rPr lang="en-US" sz="1400" b="1" dirty="0">
                <a:solidFill>
                  <a:srgbClr val="0B2E4F"/>
                </a:solidFill>
              </a:rPr>
              <a:t>Why it helps everyone: </a:t>
            </a:r>
            <a:pPr indent="0" marL="0">
              <a:buNone/>
            </a:pPr>
            <a:r>
              <a:rPr lang="en-US" sz="1400" dirty="0">
                <a:solidFill>
                  <a:srgbClr val="1F2A36"/>
                </a:solidFill>
              </a:rPr>
              <a:t>Nevada and Louisiana patients go to our clinic providers first, which frees the Tier 1 seat for Florida, Texas, New York and California.</a:t>
            </a:r>
            <a:endParaRPr lang="en-US" sz="1400" dirty="0"/>
          </a:p>
        </p:txBody>
      </p:sp>
      <p:sp>
        <p:nvSpPr>
          <p:cNvPr id="25" name="Slide Number Placeholder 0"/>
          <p:cNvSpPr>
            <a:spLocks noGrp="1"/>
          </p:cNvSpPr>
          <p:nvPr>
            <p:ph type="sldNum" sz="quarter" idx="4294967295"/>
          </p:nvPr>
        </p:nvSpPr>
        <p:spPr>
          <a:xfrm>
            <a:off x="11094415"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46464"/>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685800"/>
          </a:xfrm>
          <a:prstGeom prst="rect">
            <a:avLst/>
          </a:prstGeom>
          <a:noFill/>
          <a:ln/>
        </p:spPr>
        <p:txBody>
          <a:bodyPr wrap="square" lIns="0" tIns="0" rIns="0" bIns="0" rtlCol="0" anchor="ctr"/>
          <a:lstStyle/>
          <a:p>
            <a:pPr algn="l" indent="0" marL="0">
              <a:buNone/>
            </a:pPr>
            <a:r>
              <a:rPr lang="en-US" sz="3200" b="1" dirty="0">
                <a:solidFill>
                  <a:schemeClr val="tx2"/>
                </a:solidFill>
              </a:rPr>
              <a:t>Why we are changing how we schedule</a:t>
            </a:r>
            <a:endParaRPr lang="en-US" sz="3200" dirty="0"/>
          </a:p>
        </p:txBody>
      </p:sp>
      <p:sp>
        <p:nvSpPr>
          <p:cNvPr id="3" name="Text 0"/>
          <p:cNvSpPr/>
          <p:nvPr>
            <p:ph idx="101" type="body" hasCustomPrompt="1"/>
          </p:nvPr>
        </p:nvSpPr>
        <p:spPr>
          <a:xfrm>
            <a:off x="548640" y="1024128"/>
            <a:ext cx="11094415" cy="411480"/>
          </a:xfrm>
          <a:prstGeom prst="rect">
            <a:avLst/>
          </a:prstGeom>
          <a:noFill/>
          <a:ln/>
        </p:spPr>
        <p:txBody>
          <a:bodyPr wrap="square" lIns="0" tIns="0" rIns="0" bIns="0" rtlCol="0" anchor="t"/>
          <a:lstStyle/>
          <a:p>
            <a:pPr indent="0" marL="0">
              <a:buNone/>
            </a:pPr>
            <a:r>
              <a:rPr lang="en-US" sz="1600" dirty="0">
                <a:solidFill>
                  <a:schemeClr val="accent2"/>
                </a:solidFill>
              </a:rPr>
              <a:t>The old way was hard on you and hard on our patients</a:t>
            </a:r>
            <a:endParaRPr lang="en-US" sz="1600" dirty="0"/>
          </a:p>
        </p:txBody>
      </p:sp>
      <p:sp>
        <p:nvSpPr>
          <p:cNvPr id="4" name="Problem card 1"/>
          <p:cNvSpPr/>
          <p:nvPr/>
        </p:nvSpPr>
        <p:spPr>
          <a:xfrm>
            <a:off x="548640" y="1691640"/>
            <a:ext cx="6400800" cy="914400"/>
          </a:xfrm>
          <a:prstGeom prst="roundRect">
            <a:avLst>
              <a:gd name="adj" fmla="val 12000"/>
            </a:avLst>
          </a:prstGeom>
          <a:solidFill>
            <a:srgbClr val="F4F7FA"/>
          </a:solidFill>
          <a:ln/>
        </p:spPr>
      </p:sp>
      <p:sp>
        <p:nvSpPr>
          <p:cNvPr id="5" name="Problem 1 circle"/>
          <p:cNvSpPr/>
          <p:nvPr/>
        </p:nvSpPr>
        <p:spPr>
          <a:xfrm>
            <a:off x="731520" y="1856232"/>
            <a:ext cx="585216" cy="585216"/>
          </a:xfrm>
          <a:prstGeom prst="ellipse">
            <a:avLst/>
          </a:prstGeom>
          <a:solidFill>
            <a:srgbClr val="FFFFFF"/>
          </a:solidFill>
          <a:ln/>
        </p:spPr>
      </p:sp>
      <p:pic>
        <p:nvPicPr>
          <p:cNvPr id="6" name="Problem 1 icon" descr="preencoded.png">    </p:cNvPr>
          <p:cNvPicPr>
            <a:picLocks noChangeAspect="1"/>
          </p:cNvPicPr>
          <p:nvPr/>
        </p:nvPicPr>
        <p:blipFill>
          <a:blip r:embed="rId1"/>
          <a:stretch>
            <a:fillRect/>
          </a:stretch>
        </p:blipFill>
        <p:spPr>
          <a:xfrm>
            <a:off x="877824" y="2002536"/>
            <a:ext cx="292608" cy="292608"/>
          </a:xfrm>
          <a:prstGeom prst="rect">
            <a:avLst/>
          </a:prstGeom>
        </p:spPr>
      </p:pic>
      <p:sp>
        <p:nvSpPr>
          <p:cNvPr id="7" name="Problem text 1"/>
          <p:cNvSpPr txBox="1"/>
          <p:nvPr/>
        </p:nvSpPr>
        <p:spPr>
          <a:xfrm>
            <a:off x="1508760" y="1764792"/>
            <a:ext cx="5303520" cy="768096"/>
          </a:xfrm>
          <a:prstGeom prst="rect">
            <a:avLst/>
          </a:prstGeom>
          <a:noFill/>
          <a:ln/>
        </p:spPr>
        <p:txBody>
          <a:bodyPr wrap="square" lIns="0" tIns="0" rIns="0" bIns="0" rtlCol="0" anchor="ctr"/>
          <a:lstStyle/>
          <a:p>
            <a:pPr indent="0" marL="0">
              <a:buNone/>
            </a:pPr>
            <a:r>
              <a:rPr lang="en-US" sz="1600" b="1" dirty="0">
                <a:solidFill>
                  <a:srgbClr val="1F2A36"/>
                </a:solidFill>
              </a:rPr>
              <a:t>We chase you every month</a:t>
            </a:r>
            <a:endParaRPr lang="en-US" sz="1600" dirty="0"/>
          </a:p>
          <a:p>
            <a:pPr indent="0" marL="0">
              <a:buNone/>
            </a:pPr>
            <a:r>
              <a:rPr lang="en-US" sz="1400" dirty="0">
                <a:solidFill>
                  <a:srgbClr val="646464"/>
                </a:solidFill>
              </a:rPr>
              <a:t>A JotForm for availability, then repeated emails and WhatsApp reminders.</a:t>
            </a:r>
            <a:endParaRPr lang="en-US" sz="1600" dirty="0"/>
          </a:p>
        </p:txBody>
      </p:sp>
      <p:sp>
        <p:nvSpPr>
          <p:cNvPr id="8" name="Problem card 2"/>
          <p:cNvSpPr/>
          <p:nvPr/>
        </p:nvSpPr>
        <p:spPr>
          <a:xfrm>
            <a:off x="548640" y="2770632"/>
            <a:ext cx="6400800" cy="914400"/>
          </a:xfrm>
          <a:prstGeom prst="roundRect">
            <a:avLst>
              <a:gd name="adj" fmla="val 12000"/>
            </a:avLst>
          </a:prstGeom>
          <a:solidFill>
            <a:srgbClr val="F4F7FA"/>
          </a:solidFill>
          <a:ln/>
        </p:spPr>
      </p:sp>
      <p:sp>
        <p:nvSpPr>
          <p:cNvPr id="9" name="Problem 2 circle"/>
          <p:cNvSpPr/>
          <p:nvPr/>
        </p:nvSpPr>
        <p:spPr>
          <a:xfrm>
            <a:off x="731520" y="2935224"/>
            <a:ext cx="585216" cy="585216"/>
          </a:xfrm>
          <a:prstGeom prst="ellipse">
            <a:avLst/>
          </a:prstGeom>
          <a:solidFill>
            <a:srgbClr val="FFFFFF"/>
          </a:solidFill>
          <a:ln/>
        </p:spPr>
      </p:sp>
      <p:pic>
        <p:nvPicPr>
          <p:cNvPr id="10" name="Problem 2 icon" descr="preencoded.png">    </p:cNvPr>
          <p:cNvPicPr>
            <a:picLocks noChangeAspect="1"/>
          </p:cNvPicPr>
          <p:nvPr/>
        </p:nvPicPr>
        <p:blipFill>
          <a:blip r:embed="rId2"/>
          <a:stretch>
            <a:fillRect/>
          </a:stretch>
        </p:blipFill>
        <p:spPr>
          <a:xfrm>
            <a:off x="877824" y="3081528"/>
            <a:ext cx="292608" cy="292608"/>
          </a:xfrm>
          <a:prstGeom prst="rect">
            <a:avLst/>
          </a:prstGeom>
        </p:spPr>
      </p:pic>
      <p:sp>
        <p:nvSpPr>
          <p:cNvPr id="11" name="Problem text 2"/>
          <p:cNvSpPr txBox="1"/>
          <p:nvPr/>
        </p:nvSpPr>
        <p:spPr>
          <a:xfrm>
            <a:off x="1508760" y="2843784"/>
            <a:ext cx="5303520" cy="768096"/>
          </a:xfrm>
          <a:prstGeom prst="rect">
            <a:avLst/>
          </a:prstGeom>
          <a:noFill/>
          <a:ln/>
        </p:spPr>
        <p:txBody>
          <a:bodyPr wrap="square" lIns="0" tIns="0" rIns="0" bIns="0" rtlCol="0" anchor="ctr"/>
          <a:lstStyle/>
          <a:p>
            <a:pPr indent="0" marL="0">
              <a:buNone/>
            </a:pPr>
            <a:r>
              <a:rPr lang="en-US" sz="1600" b="1" dirty="0">
                <a:solidFill>
                  <a:srgbClr val="1F2A36"/>
                </a:solidFill>
              </a:rPr>
              <a:t>Hours don't match demand</a:t>
            </a:r>
            <a:endParaRPr lang="en-US" sz="1600" dirty="0"/>
          </a:p>
          <a:p>
            <a:pPr indent="0" marL="0">
              <a:buNone/>
            </a:pPr>
            <a:r>
              <a:rPr lang="en-US" sz="1400" dirty="0">
                <a:solidFill>
                  <a:srgbClr val="646464"/>
                </a:solidFill>
              </a:rPr>
              <a:t>The hours we get often aren't in the states or days patients need.</a:t>
            </a:r>
            <a:endParaRPr lang="en-US" sz="1600" dirty="0"/>
          </a:p>
        </p:txBody>
      </p:sp>
      <p:sp>
        <p:nvSpPr>
          <p:cNvPr id="12" name="Problem card 3"/>
          <p:cNvSpPr/>
          <p:nvPr/>
        </p:nvSpPr>
        <p:spPr>
          <a:xfrm>
            <a:off x="548640" y="3849624"/>
            <a:ext cx="6400800" cy="914400"/>
          </a:xfrm>
          <a:prstGeom prst="roundRect">
            <a:avLst>
              <a:gd name="adj" fmla="val 12000"/>
            </a:avLst>
          </a:prstGeom>
          <a:solidFill>
            <a:srgbClr val="F4F7FA"/>
          </a:solidFill>
          <a:ln/>
        </p:spPr>
      </p:sp>
      <p:sp>
        <p:nvSpPr>
          <p:cNvPr id="13" name="Problem 3 circle"/>
          <p:cNvSpPr/>
          <p:nvPr/>
        </p:nvSpPr>
        <p:spPr>
          <a:xfrm>
            <a:off x="731520" y="4014216"/>
            <a:ext cx="585216" cy="585216"/>
          </a:xfrm>
          <a:prstGeom prst="ellipse">
            <a:avLst/>
          </a:prstGeom>
          <a:solidFill>
            <a:srgbClr val="FFFFFF"/>
          </a:solidFill>
          <a:ln/>
        </p:spPr>
      </p:sp>
      <p:pic>
        <p:nvPicPr>
          <p:cNvPr id="14" name="Problem 3 icon" descr="preencoded.png">    </p:cNvPr>
          <p:cNvPicPr>
            <a:picLocks noChangeAspect="1"/>
          </p:cNvPicPr>
          <p:nvPr/>
        </p:nvPicPr>
        <p:blipFill>
          <a:blip r:embed="rId3"/>
          <a:stretch>
            <a:fillRect/>
          </a:stretch>
        </p:blipFill>
        <p:spPr>
          <a:xfrm>
            <a:off x="877824" y="4160520"/>
            <a:ext cx="292608" cy="292608"/>
          </a:xfrm>
          <a:prstGeom prst="rect">
            <a:avLst/>
          </a:prstGeom>
        </p:spPr>
      </p:pic>
      <p:sp>
        <p:nvSpPr>
          <p:cNvPr id="15" name="Problem text 3"/>
          <p:cNvSpPr txBox="1"/>
          <p:nvPr/>
        </p:nvSpPr>
        <p:spPr>
          <a:xfrm>
            <a:off x="1508760" y="3922776"/>
            <a:ext cx="5303520" cy="768096"/>
          </a:xfrm>
          <a:prstGeom prst="rect">
            <a:avLst/>
          </a:prstGeom>
          <a:noFill/>
          <a:ln/>
        </p:spPr>
        <p:txBody>
          <a:bodyPr wrap="square" lIns="0" tIns="0" rIns="0" bIns="0" rtlCol="0" anchor="ctr"/>
          <a:lstStyle/>
          <a:p>
            <a:pPr indent="0" marL="0">
              <a:buNone/>
            </a:pPr>
            <a:r>
              <a:rPr lang="en-US" sz="1600" b="1" dirty="0">
                <a:solidFill>
                  <a:srgbClr val="1F2A36"/>
                </a:solidFill>
              </a:rPr>
              <a:t>Block time feels risky</a:t>
            </a:r>
            <a:endParaRPr lang="en-US" sz="1600" dirty="0"/>
          </a:p>
          <a:p>
            <a:pPr indent="0" marL="0">
              <a:buNone/>
            </a:pPr>
            <a:r>
              <a:rPr lang="en-US" sz="1400" dirty="0">
                <a:solidFill>
                  <a:srgbClr val="646464"/>
                </a:solidFill>
              </a:rPr>
              <a:t>Paid per consult, an empty block means no pay, so few of us want to give long blocks.</a:t>
            </a:r>
            <a:endParaRPr lang="en-US" sz="1600" dirty="0"/>
          </a:p>
        </p:txBody>
      </p:sp>
      <p:sp>
        <p:nvSpPr>
          <p:cNvPr id="16" name="Problem card 4"/>
          <p:cNvSpPr/>
          <p:nvPr/>
        </p:nvSpPr>
        <p:spPr>
          <a:xfrm>
            <a:off x="548640" y="4928616"/>
            <a:ext cx="6400800" cy="914400"/>
          </a:xfrm>
          <a:prstGeom prst="roundRect">
            <a:avLst>
              <a:gd name="adj" fmla="val 12000"/>
            </a:avLst>
          </a:prstGeom>
          <a:solidFill>
            <a:srgbClr val="F4F7FA"/>
          </a:solidFill>
          <a:ln/>
        </p:spPr>
      </p:sp>
      <p:sp>
        <p:nvSpPr>
          <p:cNvPr id="17" name="Problem 4 circle"/>
          <p:cNvSpPr/>
          <p:nvPr/>
        </p:nvSpPr>
        <p:spPr>
          <a:xfrm>
            <a:off x="731520" y="5093208"/>
            <a:ext cx="585216" cy="585216"/>
          </a:xfrm>
          <a:prstGeom prst="ellipse">
            <a:avLst/>
          </a:prstGeom>
          <a:solidFill>
            <a:srgbClr val="FFFFFF"/>
          </a:solidFill>
          <a:ln/>
        </p:spPr>
      </p:sp>
      <p:pic>
        <p:nvPicPr>
          <p:cNvPr id="18" name="Problem 4 icon" descr="preencoded.png">    </p:cNvPr>
          <p:cNvPicPr>
            <a:picLocks noChangeAspect="1"/>
          </p:cNvPicPr>
          <p:nvPr/>
        </p:nvPicPr>
        <p:blipFill>
          <a:blip r:embed="rId4"/>
          <a:stretch>
            <a:fillRect/>
          </a:stretch>
        </p:blipFill>
        <p:spPr>
          <a:xfrm>
            <a:off x="877824" y="5239512"/>
            <a:ext cx="292608" cy="292608"/>
          </a:xfrm>
          <a:prstGeom prst="rect">
            <a:avLst/>
          </a:prstGeom>
        </p:spPr>
      </p:pic>
      <p:sp>
        <p:nvSpPr>
          <p:cNvPr id="19" name="Problem text 4"/>
          <p:cNvSpPr txBox="1"/>
          <p:nvPr/>
        </p:nvSpPr>
        <p:spPr>
          <a:xfrm>
            <a:off x="1508760" y="5001768"/>
            <a:ext cx="5303520" cy="768096"/>
          </a:xfrm>
          <a:prstGeom prst="rect">
            <a:avLst/>
          </a:prstGeom>
          <a:noFill/>
          <a:ln/>
        </p:spPr>
        <p:txBody>
          <a:bodyPr wrap="square" lIns="0" tIns="0" rIns="0" bIns="0" rtlCol="0" anchor="ctr"/>
          <a:lstStyle/>
          <a:p>
            <a:pPr indent="0" marL="0">
              <a:buNone/>
            </a:pPr>
            <a:r>
              <a:rPr lang="en-US" sz="1600" b="1" dirty="0">
                <a:solidFill>
                  <a:srgbClr val="1F2A36"/>
                </a:solidFill>
              </a:rPr>
              <a:t>Volume is uneven</a:t>
            </a:r>
            <a:endParaRPr lang="en-US" sz="1600" dirty="0"/>
          </a:p>
          <a:p>
            <a:pPr indent="0" marL="0">
              <a:buNone/>
            </a:pPr>
            <a:r>
              <a:rPr lang="en-US" sz="1400" dirty="0">
                <a:solidFill>
                  <a:srgbClr val="646464"/>
                </a:solidFill>
              </a:rPr>
              <a:t>Some providers are swamped while others with open time see very few patients.</a:t>
            </a:r>
            <a:endParaRPr lang="en-US" sz="1600" dirty="0"/>
          </a:p>
        </p:txBody>
      </p:sp>
      <p:sp>
        <p:nvSpPr>
          <p:cNvPr id="20" name="What you get panel"/>
          <p:cNvSpPr/>
          <p:nvPr/>
        </p:nvSpPr>
        <p:spPr>
          <a:xfrm>
            <a:off x="7315200" y="1691640"/>
            <a:ext cx="4327855" cy="4151376"/>
          </a:xfrm>
          <a:prstGeom prst="roundRect">
            <a:avLst>
              <a:gd name="adj" fmla="val 2643"/>
            </a:avLst>
          </a:prstGeom>
          <a:solidFill>
            <a:schemeClr val="tx2"/>
          </a:solidFill>
          <a:ln/>
        </p:spPr>
      </p:sp>
      <p:sp>
        <p:nvSpPr>
          <p:cNvPr id="21" name="Gets heading"/>
          <p:cNvSpPr txBox="1"/>
          <p:nvPr/>
        </p:nvSpPr>
        <p:spPr>
          <a:xfrm>
            <a:off x="7589520" y="1874520"/>
            <a:ext cx="3749040" cy="411480"/>
          </a:xfrm>
          <a:prstGeom prst="rect">
            <a:avLst/>
          </a:prstGeom>
          <a:noFill/>
          <a:ln/>
        </p:spPr>
        <p:txBody>
          <a:bodyPr wrap="square" lIns="0" tIns="0" rIns="0" bIns="0" rtlCol="0" anchor="ctr"/>
          <a:lstStyle/>
          <a:p>
            <a:pPr indent="0" marL="0">
              <a:buNone/>
            </a:pPr>
            <a:r>
              <a:rPr lang="en-US" sz="2000" b="1" dirty="0">
                <a:solidFill>
                  <a:schemeClr val="bg1"/>
                </a:solidFill>
              </a:rPr>
              <a:t>What you get instead</a:t>
            </a:r>
            <a:endParaRPr lang="en-US" sz="2000" dirty="0"/>
          </a:p>
        </p:txBody>
      </p:sp>
      <p:sp>
        <p:nvSpPr>
          <p:cNvPr id="22" name="Gets list"/>
          <p:cNvSpPr txBox="1"/>
          <p:nvPr/>
        </p:nvSpPr>
        <p:spPr>
          <a:xfrm>
            <a:off x="7589520" y="2377440"/>
            <a:ext cx="3749040" cy="3291840"/>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chemeClr val="bg1"/>
                </a:solidFill>
              </a:rPr>
              <a:t>Set shifts you choose yourself</a:t>
            </a:r>
            <a:endParaRPr lang="en-US" sz="1600" dirty="0"/>
          </a:p>
          <a:p>
            <a:pPr marL="342900" indent="-342900">
              <a:spcAft>
                <a:spcPts val="1000"/>
              </a:spcAft>
              <a:buSzPct val="100000"/>
              <a:buChar char="•"/>
            </a:pPr>
            <a:r>
              <a:rPr lang="en-US" sz="1600" dirty="0">
                <a:solidFill>
                  <a:schemeClr val="bg1"/>
                </a:solidFill>
              </a:rPr>
              <a:t>$200 minimum per shift in Tier 1, 2 and 3 seats</a:t>
            </a:r>
            <a:endParaRPr lang="en-US" sz="1600" dirty="0"/>
          </a:p>
          <a:p>
            <a:pPr marL="342900" indent="-342900">
              <a:spcAft>
                <a:spcPts val="1000"/>
              </a:spcAft>
              <a:buSzPct val="100000"/>
              <a:buChar char="•"/>
            </a:pPr>
            <a:r>
              <a:rPr lang="en-US" sz="1600" dirty="0">
                <a:solidFill>
                  <a:schemeClr val="bg1"/>
                </a:solidFill>
              </a:rPr>
              <a:t>A medical assistant starts intake 30 minutes before you</a:t>
            </a:r>
            <a:endParaRPr lang="en-US" sz="1600" dirty="0"/>
          </a:p>
          <a:p>
            <a:pPr marL="342900" indent="-342900">
              <a:spcAft>
                <a:spcPts val="1000"/>
              </a:spcAft>
              <a:buSzPct val="100000"/>
              <a:buChar char="•"/>
            </a:pPr>
            <a:r>
              <a:rPr lang="en-US" sz="1600" dirty="0">
                <a:solidFill>
                  <a:schemeClr val="bg1"/>
                </a:solidFill>
              </a:rPr>
              <a:t>Sign up any time, up to 26 weeks ahead</a:t>
            </a:r>
            <a:endParaRPr lang="en-US" sz="1600" dirty="0"/>
          </a:p>
          <a:p>
            <a:pPr marL="342900" indent="-342900">
              <a:spcAft>
                <a:spcPts val="1000"/>
              </a:spcAft>
              <a:buSzPct val="100000"/>
              <a:buChar char="•"/>
            </a:pPr>
            <a:r>
              <a:rPr lang="en-US" sz="1600" dirty="0">
                <a:solidFill>
                  <a:schemeClr val="bg1"/>
                </a:solidFill>
              </a:rPr>
              <a:t>No more monthly availability forms</a:t>
            </a:r>
            <a:endParaRPr lang="en-US" sz="1600" dirty="0"/>
          </a:p>
        </p:txBody>
      </p:sp>
      <p:sp>
        <p:nvSpPr>
          <p:cNvPr id="25" name="Slide Number Placeholder 0"/>
          <p:cNvSpPr>
            <a:spLocks noGrp="1"/>
          </p:cNvSpPr>
          <p:nvPr>
            <p:ph type="sldNum" sz="quarter" idx="4294967295"/>
          </p:nvPr>
        </p:nvSpPr>
        <p:spPr>
          <a:xfrm>
            <a:off x="11094415"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46464"/>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685800"/>
          </a:xfrm>
          <a:prstGeom prst="rect">
            <a:avLst/>
          </a:prstGeom>
          <a:noFill/>
          <a:ln/>
        </p:spPr>
        <p:txBody>
          <a:bodyPr wrap="square" lIns="0" tIns="0" rIns="0" bIns="0" rtlCol="0" anchor="ctr"/>
          <a:lstStyle/>
          <a:p>
            <a:pPr algn="l" indent="0" marL="0">
              <a:buNone/>
            </a:pPr>
            <a:r>
              <a:rPr lang="en-US" sz="3200" b="1" dirty="0">
                <a:solidFill>
                  <a:schemeClr val="tx2"/>
                </a:solidFill>
              </a:rPr>
              <a:t>The new system in three ideas</a:t>
            </a:r>
            <a:endParaRPr lang="en-US" sz="3200" dirty="0"/>
          </a:p>
        </p:txBody>
      </p:sp>
      <p:sp>
        <p:nvSpPr>
          <p:cNvPr id="3" name="Text 0"/>
          <p:cNvSpPr/>
          <p:nvPr>
            <p:ph idx="101" type="body" hasCustomPrompt="1"/>
          </p:nvPr>
        </p:nvSpPr>
        <p:spPr>
          <a:xfrm>
            <a:off x="548640" y="1024128"/>
            <a:ext cx="11094415" cy="411480"/>
          </a:xfrm>
          <a:prstGeom prst="rect">
            <a:avLst/>
          </a:prstGeom>
          <a:noFill/>
          <a:ln/>
        </p:spPr>
        <p:txBody>
          <a:bodyPr wrap="square" lIns="0" tIns="0" rIns="0" bIns="0" rtlCol="0" anchor="t"/>
          <a:lstStyle/>
          <a:p>
            <a:pPr indent="0" marL="0">
              <a:buNone/>
            </a:pPr>
            <a:r>
              <a:rPr lang="en-US" sz="1600" dirty="0">
                <a:solidFill>
                  <a:schemeClr val="accent2"/>
                </a:solidFill>
              </a:rPr>
              <a:t>Everything else is detail</a:t>
            </a:r>
            <a:endParaRPr lang="en-US" sz="1600" dirty="0"/>
          </a:p>
        </p:txBody>
      </p:sp>
      <p:sp>
        <p:nvSpPr>
          <p:cNvPr id="4" name="Idea card 1"/>
          <p:cNvSpPr/>
          <p:nvPr/>
        </p:nvSpPr>
        <p:spPr>
          <a:xfrm>
            <a:off x="548640" y="1737360"/>
            <a:ext cx="3454298" cy="4114800"/>
          </a:xfrm>
          <a:prstGeom prst="roundRect">
            <a:avLst>
              <a:gd name="adj" fmla="val 3706"/>
            </a:avLst>
          </a:prstGeom>
          <a:solidFill>
            <a:srgbClr val="FFFFFF"/>
          </a:solidFill>
          <a:ln w="12700">
            <a:solidFill>
              <a:srgbClr val="D5DEE7"/>
            </a:solidFill>
            <a:prstDash val="solid"/>
          </a:ln>
          <a:effectLst>
            <a:outerShdw sx="100000" sy="100000" kx="0" ky="0" algn="bl" rotWithShape="0" blurRad="101600" dist="25400" dir="5400000">
              <a:srgbClr val="0B2E4F">
                <a:alpha val="12000"/>
              </a:srgbClr>
            </a:outerShdw>
          </a:effectLst>
        </p:spPr>
      </p:sp>
      <p:sp>
        <p:nvSpPr>
          <p:cNvPr id="5" name="Idea 1 circle"/>
          <p:cNvSpPr/>
          <p:nvPr/>
        </p:nvSpPr>
        <p:spPr>
          <a:xfrm>
            <a:off x="868680" y="2103120"/>
            <a:ext cx="868680" cy="868680"/>
          </a:xfrm>
          <a:prstGeom prst="ellipse">
            <a:avLst/>
          </a:prstGeom>
          <a:solidFill>
            <a:srgbClr val="0096DC"/>
          </a:solidFill>
          <a:ln/>
        </p:spPr>
      </p:sp>
      <p:pic>
        <p:nvPicPr>
          <p:cNvPr id="6" name="Idea 1 icon" descr="preencoded.png">    </p:cNvPr>
          <p:cNvPicPr>
            <a:picLocks noChangeAspect="1"/>
          </p:cNvPicPr>
          <p:nvPr/>
        </p:nvPicPr>
        <p:blipFill>
          <a:blip r:embed="rId1"/>
          <a:stretch>
            <a:fillRect/>
          </a:stretch>
        </p:blipFill>
        <p:spPr>
          <a:xfrm>
            <a:off x="1085850" y="2320290"/>
            <a:ext cx="434340" cy="434340"/>
          </a:xfrm>
          <a:prstGeom prst="rect">
            <a:avLst/>
          </a:prstGeom>
        </p:spPr>
      </p:pic>
      <p:sp>
        <p:nvSpPr>
          <p:cNvPr id="7" name="Idea title 1"/>
          <p:cNvSpPr txBox="1"/>
          <p:nvPr/>
        </p:nvSpPr>
        <p:spPr>
          <a:xfrm>
            <a:off x="868680" y="3154680"/>
            <a:ext cx="2814218" cy="548640"/>
          </a:xfrm>
          <a:prstGeom prst="rect">
            <a:avLst/>
          </a:prstGeom>
          <a:noFill/>
          <a:ln/>
        </p:spPr>
        <p:txBody>
          <a:bodyPr wrap="square" lIns="0" tIns="0" rIns="0" bIns="0" rtlCol="0" anchor="ctr"/>
          <a:lstStyle/>
          <a:p>
            <a:pPr indent="0" marL="0">
              <a:buNone/>
            </a:pPr>
            <a:r>
              <a:rPr lang="en-US" sz="2600" b="1" dirty="0">
                <a:solidFill>
                  <a:schemeClr val="tx2"/>
                </a:solidFill>
              </a:rPr>
              <a:t>1  Shifts</a:t>
            </a:r>
            <a:endParaRPr lang="en-US" sz="2600" dirty="0"/>
          </a:p>
        </p:txBody>
      </p:sp>
      <p:sp>
        <p:nvSpPr>
          <p:cNvPr id="8" name="Idea lead 1"/>
          <p:cNvSpPr txBox="1"/>
          <p:nvPr/>
        </p:nvSpPr>
        <p:spPr>
          <a:xfrm>
            <a:off x="868680" y="3749040"/>
            <a:ext cx="2814218" cy="457200"/>
          </a:xfrm>
          <a:prstGeom prst="rect">
            <a:avLst/>
          </a:prstGeom>
          <a:noFill/>
          <a:ln/>
        </p:spPr>
        <p:txBody>
          <a:bodyPr wrap="square" lIns="0" tIns="0" rIns="0" bIns="0" rtlCol="0" anchor="ctr"/>
          <a:lstStyle/>
          <a:p>
            <a:pPr indent="0" marL="0">
              <a:buNone/>
            </a:pPr>
            <a:r>
              <a:rPr lang="en-US" sz="1600" b="1" dirty="0">
                <a:solidFill>
                  <a:srgbClr val="1F2A36"/>
                </a:solidFill>
              </a:rPr>
              <a:t>Monday to Friday, two shifts a day.</a:t>
            </a:r>
            <a:endParaRPr lang="en-US" sz="1600" dirty="0"/>
          </a:p>
        </p:txBody>
      </p:sp>
      <p:sp>
        <p:nvSpPr>
          <p:cNvPr id="9" name="Idea body 1"/>
          <p:cNvSpPr txBox="1"/>
          <p:nvPr/>
        </p:nvSpPr>
        <p:spPr>
          <a:xfrm>
            <a:off x="868680" y="4297680"/>
            <a:ext cx="2814218" cy="1371600"/>
          </a:xfrm>
          <a:prstGeom prst="rect">
            <a:avLst/>
          </a:prstGeom>
          <a:noFill/>
          <a:ln/>
        </p:spPr>
        <p:txBody>
          <a:bodyPr wrap="square" lIns="0" tIns="0" rIns="0" bIns="0" rtlCol="0" anchor="t"/>
          <a:lstStyle/>
          <a:p>
            <a:pPr indent="0" marL="0">
              <a:buNone/>
            </a:pPr>
            <a:r>
              <a:rPr lang="en-US" sz="1500" dirty="0">
                <a:solidFill>
                  <a:srgbClr val="646464"/>
                </a:solidFill>
              </a:rPr>
              <a:t>Morning 9:00 am – 12:00 pm</a:t>
            </a:r>
            <a:endParaRPr lang="en-US" sz="1500" dirty="0"/>
          </a:p>
          <a:p>
            <a:pPr indent="0" marL="0">
              <a:buNone/>
            </a:pPr>
            <a:r>
              <a:rPr lang="en-US" sz="1500" dirty="0">
                <a:solidFill>
                  <a:srgbClr val="646464"/>
                </a:solidFill>
              </a:rPr>
              <a:t>Afternoon 1:00 pm – 5:00 pm</a:t>
            </a:r>
            <a:endParaRPr lang="en-US" sz="1500" dirty="0"/>
          </a:p>
          <a:p>
            <a:pPr indent="0" marL="0">
              <a:buNone/>
            </a:pPr>
            <a:r>
              <a:rPr lang="en-US" sz="1500" dirty="0">
                <a:solidFill>
                  <a:srgbClr val="646464"/>
                </a:solidFill>
              </a:rPr>
              <a:t>Eastern Time</a:t>
            </a:r>
            <a:endParaRPr lang="en-US" sz="1500" dirty="0"/>
          </a:p>
        </p:txBody>
      </p:sp>
      <p:sp>
        <p:nvSpPr>
          <p:cNvPr id="10" name="Idea card 2"/>
          <p:cNvSpPr/>
          <p:nvPr/>
        </p:nvSpPr>
        <p:spPr>
          <a:xfrm>
            <a:off x="4368698" y="1737360"/>
            <a:ext cx="3454298" cy="4114800"/>
          </a:xfrm>
          <a:prstGeom prst="roundRect">
            <a:avLst>
              <a:gd name="adj" fmla="val 3706"/>
            </a:avLst>
          </a:prstGeom>
          <a:solidFill>
            <a:srgbClr val="FFFFFF"/>
          </a:solidFill>
          <a:ln w="12700">
            <a:solidFill>
              <a:srgbClr val="D5DEE7"/>
            </a:solidFill>
            <a:prstDash val="solid"/>
          </a:ln>
          <a:effectLst>
            <a:outerShdw sx="100000" sy="100000" kx="0" ky="0" algn="bl" rotWithShape="0" blurRad="101600" dist="25400" dir="5400000">
              <a:srgbClr val="0B2E4F">
                <a:alpha val="12000"/>
              </a:srgbClr>
            </a:outerShdw>
          </a:effectLst>
        </p:spPr>
      </p:sp>
      <p:sp>
        <p:nvSpPr>
          <p:cNvPr id="11" name="Idea 2 circle"/>
          <p:cNvSpPr/>
          <p:nvPr/>
        </p:nvSpPr>
        <p:spPr>
          <a:xfrm>
            <a:off x="4688738" y="2103120"/>
            <a:ext cx="868680" cy="868680"/>
          </a:xfrm>
          <a:prstGeom prst="ellipse">
            <a:avLst/>
          </a:prstGeom>
          <a:solidFill>
            <a:srgbClr val="0096DC"/>
          </a:solidFill>
          <a:ln/>
        </p:spPr>
      </p:sp>
      <p:pic>
        <p:nvPicPr>
          <p:cNvPr id="12" name="Idea 2 icon" descr="preencoded.png">    </p:cNvPr>
          <p:cNvPicPr>
            <a:picLocks noChangeAspect="1"/>
          </p:cNvPicPr>
          <p:nvPr/>
        </p:nvPicPr>
        <p:blipFill>
          <a:blip r:embed="rId2"/>
          <a:stretch>
            <a:fillRect/>
          </a:stretch>
        </p:blipFill>
        <p:spPr>
          <a:xfrm>
            <a:off x="4905908" y="2320290"/>
            <a:ext cx="434340" cy="434340"/>
          </a:xfrm>
          <a:prstGeom prst="rect">
            <a:avLst/>
          </a:prstGeom>
        </p:spPr>
      </p:pic>
      <p:sp>
        <p:nvSpPr>
          <p:cNvPr id="13" name="Idea title 2"/>
          <p:cNvSpPr txBox="1"/>
          <p:nvPr/>
        </p:nvSpPr>
        <p:spPr>
          <a:xfrm>
            <a:off x="4688738" y="3154680"/>
            <a:ext cx="2814218" cy="548640"/>
          </a:xfrm>
          <a:prstGeom prst="rect">
            <a:avLst/>
          </a:prstGeom>
          <a:noFill/>
          <a:ln/>
        </p:spPr>
        <p:txBody>
          <a:bodyPr wrap="square" lIns="0" tIns="0" rIns="0" bIns="0" rtlCol="0" anchor="ctr"/>
          <a:lstStyle/>
          <a:p>
            <a:pPr indent="0" marL="0">
              <a:buNone/>
            </a:pPr>
            <a:r>
              <a:rPr lang="en-US" sz="2600" b="1" dirty="0">
                <a:solidFill>
                  <a:schemeClr val="tx2"/>
                </a:solidFill>
              </a:rPr>
              <a:t>2  Seats</a:t>
            </a:r>
            <a:endParaRPr lang="en-US" sz="2600" dirty="0"/>
          </a:p>
        </p:txBody>
      </p:sp>
      <p:sp>
        <p:nvSpPr>
          <p:cNvPr id="14" name="Idea lead 2"/>
          <p:cNvSpPr txBox="1"/>
          <p:nvPr/>
        </p:nvSpPr>
        <p:spPr>
          <a:xfrm>
            <a:off x="4688738" y="3749040"/>
            <a:ext cx="2814218" cy="457200"/>
          </a:xfrm>
          <a:prstGeom prst="rect">
            <a:avLst/>
          </a:prstGeom>
          <a:noFill/>
          <a:ln/>
        </p:spPr>
        <p:txBody>
          <a:bodyPr wrap="square" lIns="0" tIns="0" rIns="0" bIns="0" rtlCol="0" anchor="ctr"/>
          <a:lstStyle/>
          <a:p>
            <a:pPr indent="0" marL="0">
              <a:buNone/>
            </a:pPr>
            <a:r>
              <a:rPr lang="en-US" sz="1600" b="1" dirty="0">
                <a:solidFill>
                  <a:srgbClr val="1F2A36"/>
                </a:solidFill>
              </a:rPr>
              <a:t>Every shift has named seats.</a:t>
            </a:r>
            <a:endParaRPr lang="en-US" sz="1600" dirty="0"/>
          </a:p>
        </p:txBody>
      </p:sp>
      <p:sp>
        <p:nvSpPr>
          <p:cNvPr id="15" name="Idea body 2"/>
          <p:cNvSpPr txBox="1"/>
          <p:nvPr/>
        </p:nvSpPr>
        <p:spPr>
          <a:xfrm>
            <a:off x="4688738" y="4297680"/>
            <a:ext cx="2814218" cy="1371600"/>
          </a:xfrm>
          <a:prstGeom prst="rect">
            <a:avLst/>
          </a:prstGeom>
          <a:noFill/>
          <a:ln/>
        </p:spPr>
        <p:txBody>
          <a:bodyPr wrap="square" lIns="0" tIns="0" rIns="0" bIns="0" rtlCol="0" anchor="t"/>
          <a:lstStyle/>
          <a:p>
            <a:pPr indent="0" marL="0">
              <a:buNone/>
            </a:pPr>
            <a:r>
              <a:rPr lang="en-US" sz="1500" dirty="0">
                <a:solidFill>
                  <a:srgbClr val="646464"/>
                </a:solidFill>
              </a:rPr>
              <a:t>You sign up for a seat on a shift by picking your own name from that seat's list.</a:t>
            </a:r>
            <a:endParaRPr lang="en-US" sz="1500" dirty="0"/>
          </a:p>
        </p:txBody>
      </p:sp>
      <p:sp>
        <p:nvSpPr>
          <p:cNvPr id="16" name="Idea card 3"/>
          <p:cNvSpPr/>
          <p:nvPr/>
        </p:nvSpPr>
        <p:spPr>
          <a:xfrm>
            <a:off x="8188757" y="1737360"/>
            <a:ext cx="3454298" cy="4114800"/>
          </a:xfrm>
          <a:prstGeom prst="roundRect">
            <a:avLst>
              <a:gd name="adj" fmla="val 3706"/>
            </a:avLst>
          </a:prstGeom>
          <a:solidFill>
            <a:srgbClr val="E6F5FC"/>
          </a:solidFill>
          <a:ln w="12700">
            <a:solidFill>
              <a:srgbClr val="D5DEE7"/>
            </a:solidFill>
            <a:prstDash val="solid"/>
          </a:ln>
          <a:effectLst>
            <a:outerShdw sx="100000" sy="100000" kx="0" ky="0" algn="bl" rotWithShape="0" blurRad="101600" dist="25400" dir="5400000">
              <a:srgbClr val="0B2E4F">
                <a:alpha val="12000"/>
              </a:srgbClr>
            </a:outerShdw>
          </a:effectLst>
        </p:spPr>
      </p:sp>
      <p:sp>
        <p:nvSpPr>
          <p:cNvPr id="17" name="Idea 3 circle"/>
          <p:cNvSpPr/>
          <p:nvPr/>
        </p:nvSpPr>
        <p:spPr>
          <a:xfrm>
            <a:off x="8508797" y="2103120"/>
            <a:ext cx="868680" cy="868680"/>
          </a:xfrm>
          <a:prstGeom prst="ellipse">
            <a:avLst/>
          </a:prstGeom>
          <a:solidFill>
            <a:srgbClr val="0096DC"/>
          </a:solidFill>
          <a:ln/>
        </p:spPr>
      </p:sp>
      <p:pic>
        <p:nvPicPr>
          <p:cNvPr id="18" name="Idea 3 icon" descr="preencoded.png">    </p:cNvPr>
          <p:cNvPicPr>
            <a:picLocks noChangeAspect="1"/>
          </p:cNvPicPr>
          <p:nvPr/>
        </p:nvPicPr>
        <p:blipFill>
          <a:blip r:embed="rId3"/>
          <a:stretch>
            <a:fillRect/>
          </a:stretch>
        </p:blipFill>
        <p:spPr>
          <a:xfrm>
            <a:off x="8725967" y="2320290"/>
            <a:ext cx="434340" cy="434340"/>
          </a:xfrm>
          <a:prstGeom prst="rect">
            <a:avLst/>
          </a:prstGeom>
        </p:spPr>
      </p:pic>
      <p:sp>
        <p:nvSpPr>
          <p:cNvPr id="19" name="Idea title 3"/>
          <p:cNvSpPr txBox="1"/>
          <p:nvPr/>
        </p:nvSpPr>
        <p:spPr>
          <a:xfrm>
            <a:off x="8508797" y="3154680"/>
            <a:ext cx="2814218" cy="548640"/>
          </a:xfrm>
          <a:prstGeom prst="rect">
            <a:avLst/>
          </a:prstGeom>
          <a:noFill/>
          <a:ln/>
        </p:spPr>
        <p:txBody>
          <a:bodyPr wrap="square" lIns="0" tIns="0" rIns="0" bIns="0" rtlCol="0" anchor="ctr"/>
          <a:lstStyle/>
          <a:p>
            <a:pPr indent="0" marL="0">
              <a:buNone/>
            </a:pPr>
            <a:r>
              <a:rPr lang="en-US" sz="2600" b="1" dirty="0">
                <a:solidFill>
                  <a:schemeClr val="tx2"/>
                </a:solidFill>
              </a:rPr>
              <a:t>3  A $200 floor</a:t>
            </a:r>
            <a:endParaRPr lang="en-US" sz="2600" dirty="0"/>
          </a:p>
        </p:txBody>
      </p:sp>
      <p:sp>
        <p:nvSpPr>
          <p:cNvPr id="20" name="Idea lead 3"/>
          <p:cNvSpPr txBox="1"/>
          <p:nvPr/>
        </p:nvSpPr>
        <p:spPr>
          <a:xfrm>
            <a:off x="8508797" y="3749040"/>
            <a:ext cx="2814218" cy="457200"/>
          </a:xfrm>
          <a:prstGeom prst="rect">
            <a:avLst/>
          </a:prstGeom>
          <a:noFill/>
          <a:ln/>
        </p:spPr>
        <p:txBody>
          <a:bodyPr wrap="square" lIns="0" tIns="0" rIns="0" bIns="0" rtlCol="0" anchor="ctr"/>
          <a:lstStyle/>
          <a:p>
            <a:pPr indent="0" marL="0">
              <a:buNone/>
            </a:pPr>
            <a:r>
              <a:rPr lang="en-US" sz="1600" b="1" dirty="0">
                <a:solidFill>
                  <a:srgbClr val="1F2A36"/>
                </a:solidFill>
              </a:rPr>
              <a:t>For Tier 1, 2 and 3 seats only.</a:t>
            </a:r>
            <a:endParaRPr lang="en-US" sz="1600" dirty="0"/>
          </a:p>
        </p:txBody>
      </p:sp>
      <p:sp>
        <p:nvSpPr>
          <p:cNvPr id="21" name="Idea body 3"/>
          <p:cNvSpPr txBox="1"/>
          <p:nvPr/>
        </p:nvSpPr>
        <p:spPr>
          <a:xfrm>
            <a:off x="8508797" y="4297680"/>
            <a:ext cx="2814218" cy="1371600"/>
          </a:xfrm>
          <a:prstGeom prst="rect">
            <a:avLst/>
          </a:prstGeom>
          <a:noFill/>
          <a:ln/>
        </p:spPr>
        <p:txBody>
          <a:bodyPr wrap="square" lIns="0" tIns="0" rIns="0" bIns="0" rtlCol="0" anchor="t"/>
          <a:lstStyle/>
          <a:p>
            <a:pPr indent="0" marL="0">
              <a:buNone/>
            </a:pPr>
            <a:r>
              <a:rPr lang="en-US" sz="1500" dirty="0">
                <a:solidFill>
                  <a:srgbClr val="646464"/>
                </a:solidFill>
              </a:rPr>
              <a:t>Your per-consult pay or $200 for the shift, whichever is higher.</a:t>
            </a:r>
            <a:endParaRPr lang="en-US" sz="1500" dirty="0"/>
          </a:p>
        </p:txBody>
      </p:sp>
      <p:sp>
        <p:nvSpPr>
          <p:cNvPr id="25" name="Slide Number Placeholder 0"/>
          <p:cNvSpPr>
            <a:spLocks noGrp="1"/>
          </p:cNvSpPr>
          <p:nvPr>
            <p:ph type="sldNum" sz="quarter" idx="4294967295"/>
          </p:nvPr>
        </p:nvSpPr>
        <p:spPr>
          <a:xfrm>
            <a:off x="11094415"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46464"/>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685800"/>
          </a:xfrm>
          <a:prstGeom prst="rect">
            <a:avLst/>
          </a:prstGeom>
          <a:noFill/>
          <a:ln/>
        </p:spPr>
        <p:txBody>
          <a:bodyPr wrap="square" lIns="0" tIns="0" rIns="0" bIns="0" rtlCol="0" anchor="ctr"/>
          <a:lstStyle/>
          <a:p>
            <a:pPr algn="l" indent="0" marL="0">
              <a:buNone/>
            </a:pPr>
            <a:r>
              <a:rPr lang="en-US" sz="3200" b="1" dirty="0">
                <a:solidFill>
                  <a:schemeClr val="tx2"/>
                </a:solidFill>
              </a:rPr>
              <a:t>What a shift looks like</a:t>
            </a:r>
            <a:endParaRPr lang="en-US" sz="3200" dirty="0"/>
          </a:p>
        </p:txBody>
      </p:sp>
      <p:sp>
        <p:nvSpPr>
          <p:cNvPr id="3" name="Text 0"/>
          <p:cNvSpPr/>
          <p:nvPr>
            <p:ph idx="101" type="body" hasCustomPrompt="1"/>
          </p:nvPr>
        </p:nvSpPr>
        <p:spPr>
          <a:xfrm>
            <a:off x="548640" y="1024128"/>
            <a:ext cx="11094415" cy="411480"/>
          </a:xfrm>
          <a:prstGeom prst="rect">
            <a:avLst/>
          </a:prstGeom>
          <a:noFill/>
          <a:ln/>
        </p:spPr>
        <p:txBody>
          <a:bodyPr wrap="square" lIns="0" tIns="0" rIns="0" bIns="0" rtlCol="0" anchor="t"/>
          <a:lstStyle/>
          <a:p>
            <a:pPr indent="0" marL="0">
              <a:buNone/>
            </a:pPr>
            <a:r>
              <a:rPr lang="en-US" sz="1600" dirty="0">
                <a:solidFill>
                  <a:schemeClr val="accent2"/>
                </a:solidFill>
              </a:rPr>
              <a:t>All times are Eastern. A medical assistant starts intake 30 minutes before you.</a:t>
            </a:r>
            <a:endParaRPr lang="en-US" sz="1600" dirty="0"/>
          </a:p>
        </p:txBody>
      </p:sp>
      <p:sp>
        <p:nvSpPr>
          <p:cNvPr id="4" name="Timeline line"/>
          <p:cNvSpPr/>
          <p:nvPr/>
        </p:nvSpPr>
        <p:spPr>
          <a:xfrm>
            <a:off x="914400" y="3063240"/>
            <a:ext cx="10362895" cy="0"/>
          </a:xfrm>
          <a:prstGeom prst="line">
            <a:avLst/>
          </a:prstGeom>
          <a:noFill/>
          <a:ln w="38100">
            <a:solidFill>
              <a:srgbClr val="D5DEE7"/>
            </a:solidFill>
            <a:prstDash val="solid"/>
          </a:ln>
        </p:spPr>
      </p:sp>
      <p:sp>
        <p:nvSpPr>
          <p:cNvPr id="5" name="Timeline dot 1"/>
          <p:cNvSpPr/>
          <p:nvPr/>
        </p:nvSpPr>
        <p:spPr>
          <a:xfrm>
            <a:off x="768096" y="2916936"/>
            <a:ext cx="292608" cy="292608"/>
          </a:xfrm>
          <a:prstGeom prst="ellipse">
            <a:avLst/>
          </a:prstGeom>
          <a:solidFill>
            <a:srgbClr val="FFFFFF"/>
          </a:solidFill>
          <a:ln w="25400">
            <a:solidFill>
              <a:srgbClr val="0096DC"/>
            </a:solidFill>
            <a:prstDash val="solid"/>
          </a:ln>
        </p:spPr>
      </p:sp>
      <p:sp>
        <p:nvSpPr>
          <p:cNvPr id="6" name="Timeline time 1"/>
          <p:cNvSpPr txBox="1"/>
          <p:nvPr/>
        </p:nvSpPr>
        <p:spPr>
          <a:xfrm>
            <a:off x="0" y="2194560"/>
            <a:ext cx="1828800" cy="457200"/>
          </a:xfrm>
          <a:prstGeom prst="rect">
            <a:avLst/>
          </a:prstGeom>
          <a:noFill/>
          <a:ln/>
        </p:spPr>
        <p:txBody>
          <a:bodyPr wrap="square" lIns="0" tIns="0" rIns="0" bIns="0" rtlCol="0" anchor="ctr"/>
          <a:lstStyle/>
          <a:p>
            <a:pPr algn="ctr" indent="0" marL="0">
              <a:buNone/>
            </a:pPr>
            <a:r>
              <a:rPr lang="en-US" sz="2000" b="1" dirty="0">
                <a:solidFill>
                  <a:srgbClr val="1F2A36"/>
                </a:solidFill>
              </a:rPr>
              <a:t>8:30 am</a:t>
            </a:r>
            <a:endParaRPr lang="en-US" sz="2000" dirty="0"/>
          </a:p>
        </p:txBody>
      </p:sp>
      <p:sp>
        <p:nvSpPr>
          <p:cNvPr id="7" name="Timeline label 1"/>
          <p:cNvSpPr txBox="1"/>
          <p:nvPr/>
        </p:nvSpPr>
        <p:spPr>
          <a:xfrm>
            <a:off x="0" y="3337560"/>
            <a:ext cx="1828800" cy="548640"/>
          </a:xfrm>
          <a:prstGeom prst="rect">
            <a:avLst/>
          </a:prstGeom>
          <a:noFill/>
          <a:ln/>
        </p:spPr>
        <p:txBody>
          <a:bodyPr wrap="square" lIns="0" tIns="0" rIns="0" bIns="0" rtlCol="0" anchor="t"/>
          <a:lstStyle/>
          <a:p>
            <a:pPr algn="ctr" indent="0" marL="0">
              <a:buNone/>
            </a:pPr>
            <a:r>
              <a:rPr lang="en-US" sz="1400" dirty="0">
                <a:solidFill>
                  <a:srgbClr val="646464"/>
                </a:solidFill>
              </a:rPr>
              <a:t>MA starts intake</a:t>
            </a:r>
            <a:endParaRPr lang="en-US" sz="1400" dirty="0"/>
          </a:p>
        </p:txBody>
      </p:sp>
      <p:sp>
        <p:nvSpPr>
          <p:cNvPr id="8" name="Timeline dot 2"/>
          <p:cNvSpPr/>
          <p:nvPr/>
        </p:nvSpPr>
        <p:spPr>
          <a:xfrm>
            <a:off x="2840675" y="2916936"/>
            <a:ext cx="292608" cy="292608"/>
          </a:xfrm>
          <a:prstGeom prst="ellipse">
            <a:avLst/>
          </a:prstGeom>
          <a:solidFill>
            <a:srgbClr val="0096DC"/>
          </a:solidFill>
          <a:ln w="25400">
            <a:solidFill>
              <a:srgbClr val="0096DC"/>
            </a:solidFill>
            <a:prstDash val="solid"/>
          </a:ln>
        </p:spPr>
      </p:sp>
      <p:sp>
        <p:nvSpPr>
          <p:cNvPr id="9" name="Timeline time 2"/>
          <p:cNvSpPr txBox="1"/>
          <p:nvPr/>
        </p:nvSpPr>
        <p:spPr>
          <a:xfrm>
            <a:off x="2072579" y="2194560"/>
            <a:ext cx="1828800" cy="457200"/>
          </a:xfrm>
          <a:prstGeom prst="rect">
            <a:avLst/>
          </a:prstGeom>
          <a:noFill/>
          <a:ln/>
        </p:spPr>
        <p:txBody>
          <a:bodyPr wrap="square" lIns="0" tIns="0" rIns="0" bIns="0" rtlCol="0" anchor="ctr"/>
          <a:lstStyle/>
          <a:p>
            <a:pPr algn="ctr" indent="0" marL="0">
              <a:buNone/>
            </a:pPr>
            <a:r>
              <a:rPr lang="en-US" sz="2000" b="1" dirty="0">
                <a:solidFill>
                  <a:srgbClr val="0096DC"/>
                </a:solidFill>
              </a:rPr>
              <a:t>9:00 am</a:t>
            </a:r>
            <a:endParaRPr lang="en-US" sz="2000" dirty="0"/>
          </a:p>
        </p:txBody>
      </p:sp>
      <p:sp>
        <p:nvSpPr>
          <p:cNvPr id="10" name="Timeline label 2"/>
          <p:cNvSpPr txBox="1"/>
          <p:nvPr/>
        </p:nvSpPr>
        <p:spPr>
          <a:xfrm>
            <a:off x="2072579" y="3337560"/>
            <a:ext cx="1828800" cy="548640"/>
          </a:xfrm>
          <a:prstGeom prst="rect">
            <a:avLst/>
          </a:prstGeom>
          <a:noFill/>
          <a:ln/>
        </p:spPr>
        <p:txBody>
          <a:bodyPr wrap="square" lIns="0" tIns="0" rIns="0" bIns="0" rtlCol="0" anchor="t"/>
          <a:lstStyle/>
          <a:p>
            <a:pPr algn="ctr" indent="0" marL="0">
              <a:buNone/>
            </a:pPr>
            <a:r>
              <a:rPr lang="en-US" sz="1400" dirty="0">
                <a:solidFill>
                  <a:srgbClr val="646464"/>
                </a:solidFill>
              </a:rPr>
              <a:t>Morning shift starts</a:t>
            </a:r>
            <a:endParaRPr lang="en-US" sz="1400" dirty="0"/>
          </a:p>
        </p:txBody>
      </p:sp>
      <p:sp>
        <p:nvSpPr>
          <p:cNvPr id="11" name="Timeline dot 3"/>
          <p:cNvSpPr/>
          <p:nvPr/>
        </p:nvSpPr>
        <p:spPr>
          <a:xfrm>
            <a:off x="4913254" y="2916936"/>
            <a:ext cx="292608" cy="292608"/>
          </a:xfrm>
          <a:prstGeom prst="ellipse">
            <a:avLst/>
          </a:prstGeom>
          <a:solidFill>
            <a:srgbClr val="FFFFFF"/>
          </a:solidFill>
          <a:ln w="25400">
            <a:solidFill>
              <a:srgbClr val="0096DC"/>
            </a:solidFill>
            <a:prstDash val="solid"/>
          </a:ln>
        </p:spPr>
      </p:sp>
      <p:sp>
        <p:nvSpPr>
          <p:cNvPr id="12" name="Timeline time 3"/>
          <p:cNvSpPr txBox="1"/>
          <p:nvPr/>
        </p:nvSpPr>
        <p:spPr>
          <a:xfrm>
            <a:off x="4145158" y="2194560"/>
            <a:ext cx="1828800" cy="457200"/>
          </a:xfrm>
          <a:prstGeom prst="rect">
            <a:avLst/>
          </a:prstGeom>
          <a:noFill/>
          <a:ln/>
        </p:spPr>
        <p:txBody>
          <a:bodyPr wrap="square" lIns="0" tIns="0" rIns="0" bIns="0" rtlCol="0" anchor="ctr"/>
          <a:lstStyle/>
          <a:p>
            <a:pPr algn="ctr" indent="0" marL="0">
              <a:buNone/>
            </a:pPr>
            <a:r>
              <a:rPr lang="en-US" sz="2000" b="1" dirty="0">
                <a:solidFill>
                  <a:srgbClr val="1F2A36"/>
                </a:solidFill>
              </a:rPr>
              <a:t>12:00 pm</a:t>
            </a:r>
            <a:endParaRPr lang="en-US" sz="2000" dirty="0"/>
          </a:p>
        </p:txBody>
      </p:sp>
      <p:sp>
        <p:nvSpPr>
          <p:cNvPr id="13" name="Timeline label 3"/>
          <p:cNvSpPr txBox="1"/>
          <p:nvPr/>
        </p:nvSpPr>
        <p:spPr>
          <a:xfrm>
            <a:off x="4145158" y="3337560"/>
            <a:ext cx="1828800" cy="548640"/>
          </a:xfrm>
          <a:prstGeom prst="rect">
            <a:avLst/>
          </a:prstGeom>
          <a:noFill/>
          <a:ln/>
        </p:spPr>
        <p:txBody>
          <a:bodyPr wrap="square" lIns="0" tIns="0" rIns="0" bIns="0" rtlCol="0" anchor="t"/>
          <a:lstStyle/>
          <a:p>
            <a:pPr algn="ctr" indent="0" marL="0">
              <a:buNone/>
            </a:pPr>
            <a:r>
              <a:rPr lang="en-US" sz="1400" dirty="0">
                <a:solidFill>
                  <a:srgbClr val="646464"/>
                </a:solidFill>
              </a:rPr>
              <a:t>Morning shift ends</a:t>
            </a:r>
            <a:endParaRPr lang="en-US" sz="1400" dirty="0"/>
          </a:p>
        </p:txBody>
      </p:sp>
      <p:sp>
        <p:nvSpPr>
          <p:cNvPr id="14" name="Timeline dot 4"/>
          <p:cNvSpPr/>
          <p:nvPr/>
        </p:nvSpPr>
        <p:spPr>
          <a:xfrm>
            <a:off x="6985833" y="2916936"/>
            <a:ext cx="292608" cy="292608"/>
          </a:xfrm>
          <a:prstGeom prst="ellipse">
            <a:avLst/>
          </a:prstGeom>
          <a:solidFill>
            <a:srgbClr val="FFFFFF"/>
          </a:solidFill>
          <a:ln w="25400">
            <a:solidFill>
              <a:srgbClr val="0096DC"/>
            </a:solidFill>
            <a:prstDash val="solid"/>
          </a:ln>
        </p:spPr>
      </p:sp>
      <p:sp>
        <p:nvSpPr>
          <p:cNvPr id="15" name="Timeline time 4"/>
          <p:cNvSpPr txBox="1"/>
          <p:nvPr/>
        </p:nvSpPr>
        <p:spPr>
          <a:xfrm>
            <a:off x="6217737" y="2194560"/>
            <a:ext cx="1828800" cy="457200"/>
          </a:xfrm>
          <a:prstGeom prst="rect">
            <a:avLst/>
          </a:prstGeom>
          <a:noFill/>
          <a:ln/>
        </p:spPr>
        <p:txBody>
          <a:bodyPr wrap="square" lIns="0" tIns="0" rIns="0" bIns="0" rtlCol="0" anchor="ctr"/>
          <a:lstStyle/>
          <a:p>
            <a:pPr algn="ctr" indent="0" marL="0">
              <a:buNone/>
            </a:pPr>
            <a:r>
              <a:rPr lang="en-US" sz="2000" b="1" dirty="0">
                <a:solidFill>
                  <a:srgbClr val="1F2A36"/>
                </a:solidFill>
              </a:rPr>
              <a:t>12:30 pm</a:t>
            </a:r>
            <a:endParaRPr lang="en-US" sz="2000" dirty="0"/>
          </a:p>
        </p:txBody>
      </p:sp>
      <p:sp>
        <p:nvSpPr>
          <p:cNvPr id="16" name="Timeline label 4"/>
          <p:cNvSpPr txBox="1"/>
          <p:nvPr/>
        </p:nvSpPr>
        <p:spPr>
          <a:xfrm>
            <a:off x="6217737" y="3337560"/>
            <a:ext cx="1828800" cy="548640"/>
          </a:xfrm>
          <a:prstGeom prst="rect">
            <a:avLst/>
          </a:prstGeom>
          <a:noFill/>
          <a:ln/>
        </p:spPr>
        <p:txBody>
          <a:bodyPr wrap="square" lIns="0" tIns="0" rIns="0" bIns="0" rtlCol="0" anchor="t"/>
          <a:lstStyle/>
          <a:p>
            <a:pPr algn="ctr" indent="0" marL="0">
              <a:buNone/>
            </a:pPr>
            <a:r>
              <a:rPr lang="en-US" sz="1400" dirty="0">
                <a:solidFill>
                  <a:srgbClr val="646464"/>
                </a:solidFill>
              </a:rPr>
              <a:t>MA starts intake</a:t>
            </a:r>
            <a:endParaRPr lang="en-US" sz="1400" dirty="0"/>
          </a:p>
        </p:txBody>
      </p:sp>
      <p:sp>
        <p:nvSpPr>
          <p:cNvPr id="17" name="Timeline dot 5"/>
          <p:cNvSpPr/>
          <p:nvPr/>
        </p:nvSpPr>
        <p:spPr>
          <a:xfrm>
            <a:off x="9058412" y="2916936"/>
            <a:ext cx="292608" cy="292608"/>
          </a:xfrm>
          <a:prstGeom prst="ellipse">
            <a:avLst/>
          </a:prstGeom>
          <a:solidFill>
            <a:srgbClr val="0096DC"/>
          </a:solidFill>
          <a:ln w="25400">
            <a:solidFill>
              <a:srgbClr val="0096DC"/>
            </a:solidFill>
            <a:prstDash val="solid"/>
          </a:ln>
        </p:spPr>
      </p:sp>
      <p:sp>
        <p:nvSpPr>
          <p:cNvPr id="18" name="Timeline time 5"/>
          <p:cNvSpPr txBox="1"/>
          <p:nvPr/>
        </p:nvSpPr>
        <p:spPr>
          <a:xfrm>
            <a:off x="8290316" y="2194560"/>
            <a:ext cx="1828800" cy="457200"/>
          </a:xfrm>
          <a:prstGeom prst="rect">
            <a:avLst/>
          </a:prstGeom>
          <a:noFill/>
          <a:ln/>
        </p:spPr>
        <p:txBody>
          <a:bodyPr wrap="square" lIns="0" tIns="0" rIns="0" bIns="0" rtlCol="0" anchor="ctr"/>
          <a:lstStyle/>
          <a:p>
            <a:pPr algn="ctr" indent="0" marL="0">
              <a:buNone/>
            </a:pPr>
            <a:r>
              <a:rPr lang="en-US" sz="2000" b="1" dirty="0">
                <a:solidFill>
                  <a:srgbClr val="0096DC"/>
                </a:solidFill>
              </a:rPr>
              <a:t>1:00 pm</a:t>
            </a:r>
            <a:endParaRPr lang="en-US" sz="2000" dirty="0"/>
          </a:p>
        </p:txBody>
      </p:sp>
      <p:sp>
        <p:nvSpPr>
          <p:cNvPr id="19" name="Timeline label 5"/>
          <p:cNvSpPr txBox="1"/>
          <p:nvPr/>
        </p:nvSpPr>
        <p:spPr>
          <a:xfrm>
            <a:off x="8290316" y="3337560"/>
            <a:ext cx="1828800" cy="548640"/>
          </a:xfrm>
          <a:prstGeom prst="rect">
            <a:avLst/>
          </a:prstGeom>
          <a:noFill/>
          <a:ln/>
        </p:spPr>
        <p:txBody>
          <a:bodyPr wrap="square" lIns="0" tIns="0" rIns="0" bIns="0" rtlCol="0" anchor="t"/>
          <a:lstStyle/>
          <a:p>
            <a:pPr algn="ctr" indent="0" marL="0">
              <a:buNone/>
            </a:pPr>
            <a:r>
              <a:rPr lang="en-US" sz="1400" dirty="0">
                <a:solidFill>
                  <a:srgbClr val="646464"/>
                </a:solidFill>
              </a:rPr>
              <a:t>Afternoon shift starts</a:t>
            </a:r>
            <a:endParaRPr lang="en-US" sz="1400" dirty="0"/>
          </a:p>
        </p:txBody>
      </p:sp>
      <p:sp>
        <p:nvSpPr>
          <p:cNvPr id="20" name="Timeline dot 6"/>
          <p:cNvSpPr/>
          <p:nvPr/>
        </p:nvSpPr>
        <p:spPr>
          <a:xfrm>
            <a:off x="11130991" y="2916936"/>
            <a:ext cx="292608" cy="292608"/>
          </a:xfrm>
          <a:prstGeom prst="ellipse">
            <a:avLst/>
          </a:prstGeom>
          <a:solidFill>
            <a:srgbClr val="FFFFFF"/>
          </a:solidFill>
          <a:ln w="25400">
            <a:solidFill>
              <a:srgbClr val="0096DC"/>
            </a:solidFill>
            <a:prstDash val="solid"/>
          </a:ln>
        </p:spPr>
      </p:sp>
      <p:sp>
        <p:nvSpPr>
          <p:cNvPr id="21" name="Timeline time 6"/>
          <p:cNvSpPr txBox="1"/>
          <p:nvPr/>
        </p:nvSpPr>
        <p:spPr>
          <a:xfrm>
            <a:off x="10362895" y="2194560"/>
            <a:ext cx="1828800" cy="457200"/>
          </a:xfrm>
          <a:prstGeom prst="rect">
            <a:avLst/>
          </a:prstGeom>
          <a:noFill/>
          <a:ln/>
        </p:spPr>
        <p:txBody>
          <a:bodyPr wrap="square" lIns="0" tIns="0" rIns="0" bIns="0" rtlCol="0" anchor="ctr"/>
          <a:lstStyle/>
          <a:p>
            <a:pPr algn="ctr" indent="0" marL="0">
              <a:buNone/>
            </a:pPr>
            <a:r>
              <a:rPr lang="en-US" sz="2000" b="1" dirty="0">
                <a:solidFill>
                  <a:srgbClr val="1F2A36"/>
                </a:solidFill>
              </a:rPr>
              <a:t>5:00 pm</a:t>
            </a:r>
            <a:endParaRPr lang="en-US" sz="2000" dirty="0"/>
          </a:p>
        </p:txBody>
      </p:sp>
      <p:sp>
        <p:nvSpPr>
          <p:cNvPr id="22" name="Timeline label 6"/>
          <p:cNvSpPr txBox="1"/>
          <p:nvPr/>
        </p:nvSpPr>
        <p:spPr>
          <a:xfrm>
            <a:off x="10362895" y="3337560"/>
            <a:ext cx="1828800" cy="548640"/>
          </a:xfrm>
          <a:prstGeom prst="rect">
            <a:avLst/>
          </a:prstGeom>
          <a:noFill/>
          <a:ln/>
        </p:spPr>
        <p:txBody>
          <a:bodyPr wrap="square" lIns="0" tIns="0" rIns="0" bIns="0" rtlCol="0" anchor="t"/>
          <a:lstStyle/>
          <a:p>
            <a:pPr algn="ctr" indent="0" marL="0">
              <a:buNone/>
            </a:pPr>
            <a:r>
              <a:rPr lang="en-US" sz="1400" dirty="0">
                <a:solidFill>
                  <a:srgbClr val="646464"/>
                </a:solidFill>
              </a:rPr>
              <a:t>Afternoon shift ends</a:t>
            </a:r>
            <a:endParaRPr lang="en-US" sz="1400" dirty="0"/>
          </a:p>
        </p:txBody>
      </p:sp>
      <p:sp>
        <p:nvSpPr>
          <p:cNvPr id="23" name="Time zone panel"/>
          <p:cNvSpPr/>
          <p:nvPr/>
        </p:nvSpPr>
        <p:spPr>
          <a:xfrm>
            <a:off x="548640" y="4343400"/>
            <a:ext cx="11094415" cy="1554480"/>
          </a:xfrm>
          <a:prstGeom prst="roundRect">
            <a:avLst>
              <a:gd name="adj" fmla="val 7059"/>
            </a:avLst>
          </a:prstGeom>
          <a:solidFill>
            <a:srgbClr val="E6F5FC"/>
          </a:solidFill>
          <a:ln/>
        </p:spPr>
      </p:sp>
      <p:sp>
        <p:nvSpPr>
          <p:cNvPr id="24" name="Time zones circle"/>
          <p:cNvSpPr/>
          <p:nvPr/>
        </p:nvSpPr>
        <p:spPr>
          <a:xfrm>
            <a:off x="822960" y="4709160"/>
            <a:ext cx="822960" cy="822960"/>
          </a:xfrm>
          <a:prstGeom prst="ellipse">
            <a:avLst/>
          </a:prstGeom>
          <a:solidFill>
            <a:srgbClr val="FFFFFF"/>
          </a:solidFill>
          <a:ln/>
        </p:spPr>
      </p:sp>
      <p:pic>
        <p:nvPicPr>
          <p:cNvPr id="25" name="Time zones icon" descr="preencoded.png">    </p:cNvPr>
          <p:cNvPicPr>
            <a:picLocks noChangeAspect="1"/>
          </p:cNvPicPr>
          <p:nvPr/>
        </p:nvPicPr>
        <p:blipFill>
          <a:blip r:embed="rId1"/>
          <a:stretch>
            <a:fillRect/>
          </a:stretch>
        </p:blipFill>
        <p:spPr>
          <a:xfrm>
            <a:off x="1028700" y="4914900"/>
            <a:ext cx="411480" cy="411480"/>
          </a:xfrm>
          <a:prstGeom prst="rect">
            <a:avLst/>
          </a:prstGeom>
        </p:spPr>
      </p:pic>
      <p:sp>
        <p:nvSpPr>
          <p:cNvPr id="26" name="Time zone text"/>
          <p:cNvSpPr txBox="1"/>
          <p:nvPr/>
        </p:nvSpPr>
        <p:spPr>
          <a:xfrm>
            <a:off x="1874520" y="4480560"/>
            <a:ext cx="9494215" cy="1280160"/>
          </a:xfrm>
          <a:prstGeom prst="rect">
            <a:avLst/>
          </a:prstGeom>
          <a:noFill/>
          <a:ln/>
        </p:spPr>
        <p:txBody>
          <a:bodyPr wrap="square" lIns="0" tIns="0" rIns="0" bIns="0" rtlCol="0" anchor="ctr"/>
          <a:lstStyle/>
          <a:p>
            <a:pPr indent="0" marL="0">
              <a:buNone/>
            </a:pPr>
            <a:r>
              <a:rPr lang="en-US" sz="1600" b="1" dirty="0">
                <a:solidFill>
                  <a:srgbClr val="0B2E4F"/>
                </a:solidFill>
              </a:rPr>
              <a:t>Outside the Eastern time zone?</a:t>
            </a:r>
            <a:endParaRPr lang="en-US" sz="1600" dirty="0"/>
          </a:p>
          <a:p>
            <a:pPr indent="0" marL="0">
              <a:buNone/>
            </a:pPr>
            <a:r>
              <a:rPr lang="en-US" sz="1500" dirty="0">
                <a:solidFill>
                  <a:srgbClr val="1F2A36"/>
                </a:solidFill>
              </a:rPr>
              <a:t>The morning shift starts at 9:00 am Eastern = 8:00 am Central = 7:00 am Mountain = 6:00 am Pacific. The afternoon shift starts at 1:00 pm Eastern = 10:00 am Pacific.</a:t>
            </a:r>
            <a:endParaRPr lang="en-US" sz="1600" dirty="0"/>
          </a:p>
        </p:txBody>
      </p:sp>
      <p:sp>
        <p:nvSpPr>
          <p:cNvPr id="25" name="Slide Number Placeholder 0"/>
          <p:cNvSpPr>
            <a:spLocks noGrp="1"/>
          </p:cNvSpPr>
          <p:nvPr>
            <p:ph type="sldNum" sz="quarter" idx="4294967295"/>
          </p:nvPr>
        </p:nvSpPr>
        <p:spPr>
          <a:xfrm>
            <a:off x="11094415"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46464"/>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685800"/>
          </a:xfrm>
          <a:prstGeom prst="rect">
            <a:avLst/>
          </a:prstGeom>
          <a:noFill/>
          <a:ln/>
        </p:spPr>
        <p:txBody>
          <a:bodyPr wrap="square" lIns="0" tIns="0" rIns="0" bIns="0" rtlCol="0" anchor="ctr"/>
          <a:lstStyle/>
          <a:p>
            <a:pPr algn="l" indent="0" marL="0">
              <a:buNone/>
            </a:pPr>
            <a:r>
              <a:rPr lang="en-US" sz="3200" b="1" dirty="0">
                <a:solidFill>
                  <a:schemeClr val="tx2"/>
                </a:solidFill>
              </a:rPr>
              <a:t>Every shift, at a glance</a:t>
            </a:r>
            <a:endParaRPr lang="en-US" sz="3200" dirty="0"/>
          </a:p>
        </p:txBody>
      </p:sp>
      <p:sp>
        <p:nvSpPr>
          <p:cNvPr id="3" name="Text 0"/>
          <p:cNvSpPr/>
          <p:nvPr>
            <p:ph idx="101" type="body" hasCustomPrompt="1"/>
          </p:nvPr>
        </p:nvSpPr>
        <p:spPr>
          <a:xfrm>
            <a:off x="548640" y="1024128"/>
            <a:ext cx="11094415" cy="411480"/>
          </a:xfrm>
          <a:prstGeom prst="rect">
            <a:avLst/>
          </a:prstGeom>
          <a:noFill/>
          <a:ln/>
        </p:spPr>
        <p:txBody>
          <a:bodyPr wrap="square" lIns="0" tIns="0" rIns="0" bIns="0" rtlCol="0" anchor="t"/>
          <a:lstStyle/>
          <a:p>
            <a:pPr indent="0" marL="0">
              <a:buNone/>
            </a:pPr>
            <a:r>
              <a:rPr lang="en-US" sz="1600" dirty="0">
                <a:solidFill>
                  <a:schemeClr val="accent2"/>
                </a:solidFill>
              </a:rPr>
              <a:t>Each group of providers has its own seat on every shift</a:t>
            </a:r>
            <a:endParaRPr lang="en-US" sz="1600" dirty="0"/>
          </a:p>
        </p:txBody>
      </p:sp>
      <p:sp>
        <p:nvSpPr>
          <p:cNvPr id="4" name="Seat group 1"/>
          <p:cNvSpPr/>
          <p:nvPr/>
        </p:nvSpPr>
        <p:spPr>
          <a:xfrm>
            <a:off x="548640" y="1600200"/>
            <a:ext cx="2567864" cy="3429000"/>
          </a:xfrm>
          <a:prstGeom prst="roundRect">
            <a:avLst>
              <a:gd name="adj" fmla="val 4985"/>
            </a:avLst>
          </a:prstGeom>
          <a:solidFill>
            <a:srgbClr val="0B2E4F"/>
          </a:solidFill>
          <a:ln/>
        </p:spPr>
      </p:sp>
      <p:sp>
        <p:nvSpPr>
          <p:cNvPr id="5" name="Seat group title 1"/>
          <p:cNvSpPr txBox="1"/>
          <p:nvPr/>
        </p:nvSpPr>
        <p:spPr>
          <a:xfrm>
            <a:off x="777240" y="1764792"/>
            <a:ext cx="2110664" cy="411480"/>
          </a:xfrm>
          <a:prstGeom prst="rect">
            <a:avLst/>
          </a:prstGeom>
          <a:noFill/>
          <a:ln/>
        </p:spPr>
        <p:txBody>
          <a:bodyPr wrap="square" lIns="0" tIns="0" rIns="0" bIns="0" rtlCol="0" anchor="ctr"/>
          <a:lstStyle/>
          <a:p>
            <a:pPr indent="0" marL="0">
              <a:buNone/>
            </a:pPr>
            <a:r>
              <a:rPr lang="en-US" sz="1700" b="1" dirty="0">
                <a:solidFill>
                  <a:srgbClr val="FFFFFF"/>
                </a:solidFill>
              </a:rPr>
              <a:t>Tier seats</a:t>
            </a:r>
            <a:endParaRPr lang="en-US" sz="1700" dirty="0"/>
          </a:p>
        </p:txBody>
      </p:sp>
      <p:sp>
        <p:nvSpPr>
          <p:cNvPr id="6" name="Seat 1.1"/>
          <p:cNvSpPr/>
          <p:nvPr/>
        </p:nvSpPr>
        <p:spPr>
          <a:xfrm>
            <a:off x="777240" y="2331720"/>
            <a:ext cx="2110664" cy="621792"/>
          </a:xfrm>
          <a:prstGeom prst="roundRect">
            <a:avLst>
              <a:gd name="adj" fmla="val 11765"/>
            </a:avLst>
          </a:prstGeom>
          <a:solidFill>
            <a:srgbClr val="FFFFFF"/>
          </a:solidFill>
          <a:ln/>
        </p:spPr>
      </p:sp>
      <p:sp>
        <p:nvSpPr>
          <p:cNvPr id="7" name="Seat text 1.1"/>
          <p:cNvSpPr txBox="1"/>
          <p:nvPr/>
        </p:nvSpPr>
        <p:spPr>
          <a:xfrm>
            <a:off x="914400" y="2350008"/>
            <a:ext cx="1836344" cy="585216"/>
          </a:xfrm>
          <a:prstGeom prst="rect">
            <a:avLst/>
          </a:prstGeom>
          <a:noFill/>
          <a:ln/>
        </p:spPr>
        <p:txBody>
          <a:bodyPr wrap="square" lIns="0" tIns="0" rIns="0" bIns="0" rtlCol="0" anchor="ctr"/>
          <a:lstStyle/>
          <a:p>
            <a:pPr indent="0" marL="0">
              <a:buNone/>
            </a:pPr>
            <a:r>
              <a:rPr lang="en-US" sz="1500" b="1" dirty="0">
                <a:solidFill>
                  <a:srgbClr val="0B2E4F"/>
                </a:solidFill>
              </a:rPr>
              <a:t>Tier 1</a:t>
            </a:r>
            <a:endParaRPr lang="en-US" sz="1500" dirty="0"/>
          </a:p>
          <a:p>
            <a:pPr indent="0" marL="0">
              <a:buNone/>
            </a:pPr>
            <a:r>
              <a:rPr lang="en-US" sz="1200" dirty="0">
                <a:solidFill>
                  <a:srgbClr val="646464"/>
                </a:solidFill>
              </a:rPr>
              <a:t>Tier 1 providers</a:t>
            </a:r>
            <a:endParaRPr lang="en-US" sz="1500" dirty="0"/>
          </a:p>
        </p:txBody>
      </p:sp>
      <p:sp>
        <p:nvSpPr>
          <p:cNvPr id="8" name="Seat 1.2"/>
          <p:cNvSpPr/>
          <p:nvPr/>
        </p:nvSpPr>
        <p:spPr>
          <a:xfrm>
            <a:off x="777240" y="3063240"/>
            <a:ext cx="2110664" cy="621792"/>
          </a:xfrm>
          <a:prstGeom prst="roundRect">
            <a:avLst>
              <a:gd name="adj" fmla="val 11765"/>
            </a:avLst>
          </a:prstGeom>
          <a:solidFill>
            <a:srgbClr val="FFFFFF"/>
          </a:solidFill>
          <a:ln/>
        </p:spPr>
      </p:sp>
      <p:sp>
        <p:nvSpPr>
          <p:cNvPr id="9" name="Seat text 1.2"/>
          <p:cNvSpPr txBox="1"/>
          <p:nvPr/>
        </p:nvSpPr>
        <p:spPr>
          <a:xfrm>
            <a:off x="914400" y="3081528"/>
            <a:ext cx="1836344" cy="585216"/>
          </a:xfrm>
          <a:prstGeom prst="rect">
            <a:avLst/>
          </a:prstGeom>
          <a:noFill/>
          <a:ln/>
        </p:spPr>
        <p:txBody>
          <a:bodyPr wrap="square" lIns="0" tIns="0" rIns="0" bIns="0" rtlCol="0" anchor="ctr"/>
          <a:lstStyle/>
          <a:p>
            <a:pPr indent="0" marL="0">
              <a:buNone/>
            </a:pPr>
            <a:r>
              <a:rPr lang="en-US" sz="1500" b="1" dirty="0">
                <a:solidFill>
                  <a:srgbClr val="0B2E4F"/>
                </a:solidFill>
              </a:rPr>
              <a:t>Tier 2</a:t>
            </a:r>
            <a:endParaRPr lang="en-US" sz="1500" dirty="0"/>
          </a:p>
          <a:p>
            <a:pPr indent="0" marL="0">
              <a:buNone/>
            </a:pPr>
            <a:r>
              <a:rPr lang="en-US" sz="1200" dirty="0">
                <a:solidFill>
                  <a:srgbClr val="646464"/>
                </a:solidFill>
              </a:rPr>
              <a:t>Tier 2 providers</a:t>
            </a:r>
            <a:endParaRPr lang="en-US" sz="1500" dirty="0"/>
          </a:p>
        </p:txBody>
      </p:sp>
      <p:sp>
        <p:nvSpPr>
          <p:cNvPr id="10" name="Seat 1.3"/>
          <p:cNvSpPr/>
          <p:nvPr/>
        </p:nvSpPr>
        <p:spPr>
          <a:xfrm>
            <a:off x="777240" y="3794760"/>
            <a:ext cx="2110664" cy="621792"/>
          </a:xfrm>
          <a:prstGeom prst="roundRect">
            <a:avLst>
              <a:gd name="adj" fmla="val 11765"/>
            </a:avLst>
          </a:prstGeom>
          <a:solidFill>
            <a:srgbClr val="FFFFFF"/>
          </a:solidFill>
          <a:ln/>
        </p:spPr>
      </p:sp>
      <p:sp>
        <p:nvSpPr>
          <p:cNvPr id="11" name="Seat text 1.3"/>
          <p:cNvSpPr txBox="1"/>
          <p:nvPr/>
        </p:nvSpPr>
        <p:spPr>
          <a:xfrm>
            <a:off x="914400" y="3813048"/>
            <a:ext cx="1836344" cy="585216"/>
          </a:xfrm>
          <a:prstGeom prst="rect">
            <a:avLst/>
          </a:prstGeom>
          <a:noFill/>
          <a:ln/>
        </p:spPr>
        <p:txBody>
          <a:bodyPr wrap="square" lIns="0" tIns="0" rIns="0" bIns="0" rtlCol="0" anchor="ctr"/>
          <a:lstStyle/>
          <a:p>
            <a:pPr indent="0" marL="0">
              <a:buNone/>
            </a:pPr>
            <a:r>
              <a:rPr lang="en-US" sz="1500" b="1" dirty="0">
                <a:solidFill>
                  <a:srgbClr val="0B2E4F"/>
                </a:solidFill>
              </a:rPr>
              <a:t>Tier 3</a:t>
            </a:r>
            <a:endParaRPr lang="en-US" sz="1500" dirty="0"/>
          </a:p>
          <a:p>
            <a:pPr indent="0" marL="0">
              <a:buNone/>
            </a:pPr>
            <a:r>
              <a:rPr lang="en-US" sz="1200" dirty="0">
                <a:solidFill>
                  <a:srgbClr val="646464"/>
                </a:solidFill>
              </a:rPr>
              <a:t>Tier 3 providers</a:t>
            </a:r>
            <a:endParaRPr lang="en-US" sz="1500" dirty="0"/>
          </a:p>
        </p:txBody>
      </p:sp>
      <p:sp>
        <p:nvSpPr>
          <p:cNvPr id="12" name="Seat group footer 1"/>
          <p:cNvSpPr txBox="1"/>
          <p:nvPr/>
        </p:nvSpPr>
        <p:spPr>
          <a:xfrm>
            <a:off x="777240" y="4526280"/>
            <a:ext cx="2110664" cy="365760"/>
          </a:xfrm>
          <a:prstGeom prst="rect">
            <a:avLst/>
          </a:prstGeom>
          <a:noFill/>
          <a:ln/>
        </p:spPr>
        <p:txBody>
          <a:bodyPr wrap="square" lIns="0" tIns="0" rIns="0" bIns="0" rtlCol="0" anchor="b"/>
          <a:lstStyle/>
          <a:p>
            <a:pPr indent="0" marL="0">
              <a:buNone/>
            </a:pPr>
            <a:r>
              <a:rPr lang="en-US" sz="1300" b="1" dirty="0">
                <a:solidFill>
                  <a:srgbClr val="F5A623"/>
                </a:solidFill>
              </a:rPr>
              <a:t>Filled every shift · $200 minimum</a:t>
            </a:r>
            <a:endParaRPr lang="en-US" sz="1300" dirty="0"/>
          </a:p>
        </p:txBody>
      </p:sp>
      <p:sp>
        <p:nvSpPr>
          <p:cNvPr id="13" name="Seat group 2"/>
          <p:cNvSpPr/>
          <p:nvPr/>
        </p:nvSpPr>
        <p:spPr>
          <a:xfrm>
            <a:off x="3390824" y="1600200"/>
            <a:ext cx="2567864" cy="3429000"/>
          </a:xfrm>
          <a:prstGeom prst="roundRect">
            <a:avLst>
              <a:gd name="adj" fmla="val 4985"/>
            </a:avLst>
          </a:prstGeom>
          <a:solidFill>
            <a:srgbClr val="E6F5FC"/>
          </a:solidFill>
          <a:ln w="12700">
            <a:solidFill>
              <a:srgbClr val="D5DEE7"/>
            </a:solidFill>
            <a:prstDash val="solid"/>
          </a:ln>
        </p:spPr>
      </p:sp>
      <p:sp>
        <p:nvSpPr>
          <p:cNvPr id="14" name="Seat group title 2"/>
          <p:cNvSpPr txBox="1"/>
          <p:nvPr/>
        </p:nvSpPr>
        <p:spPr>
          <a:xfrm>
            <a:off x="3619424" y="1764792"/>
            <a:ext cx="2110664" cy="411480"/>
          </a:xfrm>
          <a:prstGeom prst="rect">
            <a:avLst/>
          </a:prstGeom>
          <a:noFill/>
          <a:ln/>
        </p:spPr>
        <p:txBody>
          <a:bodyPr wrap="square" lIns="0" tIns="0" rIns="0" bIns="0" rtlCol="0" anchor="ctr"/>
          <a:lstStyle/>
          <a:p>
            <a:pPr indent="0" marL="0">
              <a:buNone/>
            </a:pPr>
            <a:r>
              <a:rPr lang="en-US" sz="1700" b="1" dirty="0">
                <a:solidFill>
                  <a:srgbClr val="0B2E4F"/>
                </a:solidFill>
              </a:rPr>
              <a:t>Specialty and async</a:t>
            </a:r>
            <a:endParaRPr lang="en-US" sz="1700" dirty="0"/>
          </a:p>
        </p:txBody>
      </p:sp>
      <p:sp>
        <p:nvSpPr>
          <p:cNvPr id="15" name="Seat 2.1"/>
          <p:cNvSpPr/>
          <p:nvPr/>
        </p:nvSpPr>
        <p:spPr>
          <a:xfrm>
            <a:off x="3619424" y="2331720"/>
            <a:ext cx="2110664" cy="621792"/>
          </a:xfrm>
          <a:prstGeom prst="roundRect">
            <a:avLst>
              <a:gd name="adj" fmla="val 11765"/>
            </a:avLst>
          </a:prstGeom>
          <a:solidFill>
            <a:srgbClr val="FFFFFF"/>
          </a:solidFill>
          <a:ln/>
        </p:spPr>
      </p:sp>
      <p:sp>
        <p:nvSpPr>
          <p:cNvPr id="16" name="Seat text 2.1"/>
          <p:cNvSpPr txBox="1"/>
          <p:nvPr/>
        </p:nvSpPr>
        <p:spPr>
          <a:xfrm>
            <a:off x="3756584" y="2350008"/>
            <a:ext cx="1836344" cy="585216"/>
          </a:xfrm>
          <a:prstGeom prst="rect">
            <a:avLst/>
          </a:prstGeom>
          <a:noFill/>
          <a:ln/>
        </p:spPr>
        <p:txBody>
          <a:bodyPr wrap="square" lIns="0" tIns="0" rIns="0" bIns="0" rtlCol="0" anchor="ctr"/>
          <a:lstStyle/>
          <a:p>
            <a:pPr indent="0" marL="0">
              <a:buNone/>
            </a:pPr>
            <a:r>
              <a:rPr lang="en-US" sz="1500" b="1" dirty="0">
                <a:solidFill>
                  <a:srgbClr val="0B2E4F"/>
                </a:solidFill>
              </a:rPr>
              <a:t>Endocrinology</a:t>
            </a:r>
            <a:endParaRPr lang="en-US" sz="1500" dirty="0"/>
          </a:p>
          <a:p>
            <a:pPr indent="0" marL="0">
              <a:buNone/>
            </a:pPr>
            <a:r>
              <a:rPr lang="en-US" sz="1200" dirty="0">
                <a:solidFill>
                  <a:srgbClr val="646464"/>
                </a:solidFill>
              </a:rPr>
              <a:t>Endocrinologists</a:t>
            </a:r>
            <a:endParaRPr lang="en-US" sz="1500" dirty="0"/>
          </a:p>
        </p:txBody>
      </p:sp>
      <p:sp>
        <p:nvSpPr>
          <p:cNvPr id="17" name="Seat 2.2"/>
          <p:cNvSpPr/>
          <p:nvPr/>
        </p:nvSpPr>
        <p:spPr>
          <a:xfrm>
            <a:off x="3619424" y="3063240"/>
            <a:ext cx="2110664" cy="621792"/>
          </a:xfrm>
          <a:prstGeom prst="roundRect">
            <a:avLst>
              <a:gd name="adj" fmla="val 11765"/>
            </a:avLst>
          </a:prstGeom>
          <a:solidFill>
            <a:srgbClr val="FFFFFF"/>
          </a:solidFill>
          <a:ln/>
        </p:spPr>
      </p:sp>
      <p:sp>
        <p:nvSpPr>
          <p:cNvPr id="18" name="Seat text 2.2"/>
          <p:cNvSpPr txBox="1"/>
          <p:nvPr/>
        </p:nvSpPr>
        <p:spPr>
          <a:xfrm>
            <a:off x="3756584" y="3081528"/>
            <a:ext cx="1836344" cy="585216"/>
          </a:xfrm>
          <a:prstGeom prst="rect">
            <a:avLst/>
          </a:prstGeom>
          <a:noFill/>
          <a:ln/>
        </p:spPr>
        <p:txBody>
          <a:bodyPr wrap="square" lIns="0" tIns="0" rIns="0" bIns="0" rtlCol="0" anchor="ctr"/>
          <a:lstStyle/>
          <a:p>
            <a:pPr indent="0" marL="0">
              <a:buNone/>
            </a:pPr>
            <a:r>
              <a:rPr lang="en-US" sz="1500" b="1" dirty="0">
                <a:solidFill>
                  <a:srgbClr val="0B2E4F"/>
                </a:solidFill>
              </a:rPr>
              <a:t>Obesity Medicine ×2</a:t>
            </a:r>
            <a:endParaRPr lang="en-US" sz="1500" dirty="0"/>
          </a:p>
          <a:p>
            <a:pPr indent="0" marL="0">
              <a:buNone/>
            </a:pPr>
            <a:r>
              <a:rPr lang="en-US" sz="1200" dirty="0">
                <a:solidFill>
                  <a:srgbClr val="646464"/>
                </a:solidFill>
              </a:rPr>
              <a:t>Weight-loss providers</a:t>
            </a:r>
            <a:endParaRPr lang="en-US" sz="1500" dirty="0"/>
          </a:p>
        </p:txBody>
      </p:sp>
      <p:sp>
        <p:nvSpPr>
          <p:cNvPr id="19" name="Seat 2.3"/>
          <p:cNvSpPr/>
          <p:nvPr/>
        </p:nvSpPr>
        <p:spPr>
          <a:xfrm>
            <a:off x="3619424" y="3794760"/>
            <a:ext cx="2110664" cy="621792"/>
          </a:xfrm>
          <a:prstGeom prst="roundRect">
            <a:avLst>
              <a:gd name="adj" fmla="val 11765"/>
            </a:avLst>
          </a:prstGeom>
          <a:solidFill>
            <a:srgbClr val="FFFFFF"/>
          </a:solidFill>
          <a:ln/>
        </p:spPr>
      </p:sp>
      <p:sp>
        <p:nvSpPr>
          <p:cNvPr id="20" name="Seat text 2.3"/>
          <p:cNvSpPr txBox="1"/>
          <p:nvPr/>
        </p:nvSpPr>
        <p:spPr>
          <a:xfrm>
            <a:off x="3756584" y="3813048"/>
            <a:ext cx="1836344" cy="585216"/>
          </a:xfrm>
          <a:prstGeom prst="rect">
            <a:avLst/>
          </a:prstGeom>
          <a:noFill/>
          <a:ln/>
        </p:spPr>
        <p:txBody>
          <a:bodyPr wrap="square" lIns="0" tIns="0" rIns="0" bIns="0" rtlCol="0" anchor="ctr"/>
          <a:lstStyle/>
          <a:p>
            <a:pPr indent="0" marL="0">
              <a:buNone/>
            </a:pPr>
            <a:r>
              <a:rPr lang="en-US" sz="1500" b="1" dirty="0">
                <a:solidFill>
                  <a:srgbClr val="0B2E4F"/>
                </a:solidFill>
              </a:rPr>
              <a:t>Async</a:t>
            </a:r>
            <a:endParaRPr lang="en-US" sz="1500" dirty="0"/>
          </a:p>
          <a:p>
            <a:pPr indent="0" marL="0">
              <a:buNone/>
            </a:pPr>
            <a:r>
              <a:rPr lang="en-US" sz="1200" dirty="0">
                <a:solidFill>
                  <a:srgbClr val="646464"/>
                </a:solidFill>
              </a:rPr>
              <a:t>Async-only doctors</a:t>
            </a:r>
            <a:endParaRPr lang="en-US" sz="1500" dirty="0"/>
          </a:p>
        </p:txBody>
      </p:sp>
      <p:sp>
        <p:nvSpPr>
          <p:cNvPr id="21" name="Seat group footer 2"/>
          <p:cNvSpPr txBox="1"/>
          <p:nvPr/>
        </p:nvSpPr>
        <p:spPr>
          <a:xfrm>
            <a:off x="3619424" y="4526280"/>
            <a:ext cx="2110664" cy="365760"/>
          </a:xfrm>
          <a:prstGeom prst="rect">
            <a:avLst/>
          </a:prstGeom>
          <a:noFill/>
          <a:ln/>
        </p:spPr>
        <p:txBody>
          <a:bodyPr wrap="square" lIns="0" tIns="0" rIns="0" bIns="0" rtlCol="0" anchor="b"/>
          <a:lstStyle/>
          <a:p>
            <a:pPr indent="0" marL="0">
              <a:buNone/>
            </a:pPr>
            <a:r>
              <a:rPr lang="en-US" sz="1300" b="1" dirty="0">
                <a:solidFill>
                  <a:srgbClr val="0096DC"/>
                </a:solidFill>
              </a:rPr>
              <a:t>Optional · per consult only</a:t>
            </a:r>
            <a:endParaRPr lang="en-US" sz="1300" dirty="0"/>
          </a:p>
        </p:txBody>
      </p:sp>
      <p:sp>
        <p:nvSpPr>
          <p:cNvPr id="22" name="Seat group 3"/>
          <p:cNvSpPr/>
          <p:nvPr/>
        </p:nvSpPr>
        <p:spPr>
          <a:xfrm>
            <a:off x="6233008" y="1600200"/>
            <a:ext cx="2567864" cy="3429000"/>
          </a:xfrm>
          <a:prstGeom prst="roundRect">
            <a:avLst>
              <a:gd name="adj" fmla="val 4985"/>
            </a:avLst>
          </a:prstGeom>
          <a:solidFill>
            <a:srgbClr val="F4F7FA"/>
          </a:solidFill>
          <a:ln w="12700">
            <a:solidFill>
              <a:srgbClr val="D5DEE7"/>
            </a:solidFill>
            <a:prstDash val="solid"/>
          </a:ln>
        </p:spPr>
      </p:sp>
      <p:sp>
        <p:nvSpPr>
          <p:cNvPr id="23" name="Seat group title 3"/>
          <p:cNvSpPr txBox="1"/>
          <p:nvPr/>
        </p:nvSpPr>
        <p:spPr>
          <a:xfrm>
            <a:off x="6461608" y="1764792"/>
            <a:ext cx="2110664" cy="411480"/>
          </a:xfrm>
          <a:prstGeom prst="rect">
            <a:avLst/>
          </a:prstGeom>
          <a:noFill/>
          <a:ln/>
        </p:spPr>
        <p:txBody>
          <a:bodyPr wrap="square" lIns="0" tIns="0" rIns="0" bIns="0" rtlCol="0" anchor="ctr"/>
          <a:lstStyle/>
          <a:p>
            <a:pPr indent="0" marL="0">
              <a:buNone/>
            </a:pPr>
            <a:r>
              <a:rPr lang="en-US" sz="1700" b="1" dirty="0">
                <a:solidFill>
                  <a:srgbClr val="0B2E4F"/>
                </a:solidFill>
              </a:rPr>
              <a:t>On site (OS)</a:t>
            </a:r>
            <a:endParaRPr lang="en-US" sz="1700" dirty="0"/>
          </a:p>
        </p:txBody>
      </p:sp>
      <p:sp>
        <p:nvSpPr>
          <p:cNvPr id="24" name="Seat 3.1"/>
          <p:cNvSpPr/>
          <p:nvPr/>
        </p:nvSpPr>
        <p:spPr>
          <a:xfrm>
            <a:off x="6461608" y="2331720"/>
            <a:ext cx="2110664" cy="621792"/>
          </a:xfrm>
          <a:prstGeom prst="roundRect">
            <a:avLst>
              <a:gd name="adj" fmla="val 11765"/>
            </a:avLst>
          </a:prstGeom>
          <a:solidFill>
            <a:srgbClr val="FFFFFF"/>
          </a:solidFill>
          <a:ln/>
        </p:spPr>
      </p:sp>
      <p:sp>
        <p:nvSpPr>
          <p:cNvPr id="25" name="Seat text 3.1"/>
          <p:cNvSpPr txBox="1"/>
          <p:nvPr/>
        </p:nvSpPr>
        <p:spPr>
          <a:xfrm>
            <a:off x="6598768" y="2350008"/>
            <a:ext cx="1836344" cy="585216"/>
          </a:xfrm>
          <a:prstGeom prst="rect">
            <a:avLst/>
          </a:prstGeom>
          <a:noFill/>
          <a:ln/>
        </p:spPr>
        <p:txBody>
          <a:bodyPr wrap="square" lIns="0" tIns="0" rIns="0" bIns="0" rtlCol="0" anchor="ctr"/>
          <a:lstStyle/>
          <a:p>
            <a:pPr indent="0" marL="0">
              <a:buNone/>
            </a:pPr>
            <a:r>
              <a:rPr lang="en-US" sz="1500" b="1" dirty="0">
                <a:solidFill>
                  <a:srgbClr val="0B2E4F"/>
                </a:solidFill>
              </a:rPr>
              <a:t>OS (NV) ×2</a:t>
            </a:r>
            <a:endParaRPr lang="en-US" sz="1500" dirty="0"/>
          </a:p>
          <a:p>
            <a:pPr indent="0" marL="0">
              <a:buNone/>
            </a:pPr>
            <a:r>
              <a:rPr lang="en-US" sz="1200" dirty="0">
                <a:solidFill>
                  <a:srgbClr val="646464"/>
                </a:solidFill>
              </a:rPr>
              <a:t>Las Vegas clinic</a:t>
            </a:r>
            <a:endParaRPr lang="en-US" sz="1500" dirty="0"/>
          </a:p>
        </p:txBody>
      </p:sp>
      <p:sp>
        <p:nvSpPr>
          <p:cNvPr id="26" name="Seat 3.2"/>
          <p:cNvSpPr/>
          <p:nvPr/>
        </p:nvSpPr>
        <p:spPr>
          <a:xfrm>
            <a:off x="6461608" y="3063240"/>
            <a:ext cx="2110664" cy="621792"/>
          </a:xfrm>
          <a:prstGeom prst="roundRect">
            <a:avLst>
              <a:gd name="adj" fmla="val 11765"/>
            </a:avLst>
          </a:prstGeom>
          <a:solidFill>
            <a:srgbClr val="FFFFFF"/>
          </a:solidFill>
          <a:ln/>
        </p:spPr>
      </p:sp>
      <p:sp>
        <p:nvSpPr>
          <p:cNvPr id="27" name="Seat text 3.2"/>
          <p:cNvSpPr txBox="1"/>
          <p:nvPr/>
        </p:nvSpPr>
        <p:spPr>
          <a:xfrm>
            <a:off x="6598768" y="3081528"/>
            <a:ext cx="1836344" cy="585216"/>
          </a:xfrm>
          <a:prstGeom prst="rect">
            <a:avLst/>
          </a:prstGeom>
          <a:noFill/>
          <a:ln/>
        </p:spPr>
        <p:txBody>
          <a:bodyPr wrap="square" lIns="0" tIns="0" rIns="0" bIns="0" rtlCol="0" anchor="ctr"/>
          <a:lstStyle/>
          <a:p>
            <a:pPr indent="0" marL="0">
              <a:buNone/>
            </a:pPr>
            <a:r>
              <a:rPr lang="en-US" sz="1500" b="1" dirty="0">
                <a:solidFill>
                  <a:srgbClr val="0B2E4F"/>
                </a:solidFill>
              </a:rPr>
              <a:t>OS (LA)</a:t>
            </a:r>
            <a:endParaRPr lang="en-US" sz="1500" dirty="0"/>
          </a:p>
          <a:p>
            <a:pPr indent="0" marL="0">
              <a:buNone/>
            </a:pPr>
            <a:r>
              <a:rPr lang="en-US" sz="1200" dirty="0">
                <a:solidFill>
                  <a:srgbClr val="646464"/>
                </a:solidFill>
              </a:rPr>
              <a:t>Iowa Quick Care</a:t>
            </a:r>
            <a:endParaRPr lang="en-US" sz="1500" dirty="0"/>
          </a:p>
        </p:txBody>
      </p:sp>
      <p:sp>
        <p:nvSpPr>
          <p:cNvPr id="28" name="Seat group footer 3"/>
          <p:cNvSpPr txBox="1"/>
          <p:nvPr/>
        </p:nvSpPr>
        <p:spPr>
          <a:xfrm>
            <a:off x="6461608" y="4526280"/>
            <a:ext cx="2110664" cy="365760"/>
          </a:xfrm>
          <a:prstGeom prst="rect">
            <a:avLst/>
          </a:prstGeom>
          <a:noFill/>
          <a:ln/>
        </p:spPr>
        <p:txBody>
          <a:bodyPr wrap="square" lIns="0" tIns="0" rIns="0" bIns="0" rtlCol="0" anchor="b"/>
          <a:lstStyle/>
          <a:p>
            <a:pPr indent="0" marL="0">
              <a:buNone/>
            </a:pPr>
            <a:r>
              <a:rPr lang="en-US" sz="1300" b="1" dirty="0">
                <a:solidFill>
                  <a:srgbClr val="0096DC"/>
                </a:solidFill>
              </a:rPr>
              <a:t>In person and telehealth</a:t>
            </a:r>
            <a:endParaRPr lang="en-US" sz="1300" dirty="0"/>
          </a:p>
        </p:txBody>
      </p:sp>
      <p:sp>
        <p:nvSpPr>
          <p:cNvPr id="29" name="Seat group 4"/>
          <p:cNvSpPr/>
          <p:nvPr/>
        </p:nvSpPr>
        <p:spPr>
          <a:xfrm>
            <a:off x="9075191" y="1600200"/>
            <a:ext cx="2567864" cy="3429000"/>
          </a:xfrm>
          <a:prstGeom prst="roundRect">
            <a:avLst>
              <a:gd name="adj" fmla="val 4985"/>
            </a:avLst>
          </a:prstGeom>
          <a:solidFill>
            <a:srgbClr val="F4F7FA"/>
          </a:solidFill>
          <a:ln w="12700">
            <a:solidFill>
              <a:srgbClr val="D5DEE7"/>
            </a:solidFill>
            <a:prstDash val="solid"/>
          </a:ln>
        </p:spPr>
      </p:sp>
      <p:sp>
        <p:nvSpPr>
          <p:cNvPr id="30" name="Seat group title 4"/>
          <p:cNvSpPr txBox="1"/>
          <p:nvPr/>
        </p:nvSpPr>
        <p:spPr>
          <a:xfrm>
            <a:off x="9303791" y="1764792"/>
            <a:ext cx="2110664" cy="411480"/>
          </a:xfrm>
          <a:prstGeom prst="rect">
            <a:avLst/>
          </a:prstGeom>
          <a:noFill/>
          <a:ln/>
        </p:spPr>
        <p:txBody>
          <a:bodyPr wrap="square" lIns="0" tIns="0" rIns="0" bIns="0" rtlCol="0" anchor="ctr"/>
          <a:lstStyle/>
          <a:p>
            <a:pPr indent="0" marL="0">
              <a:buNone/>
            </a:pPr>
            <a:r>
              <a:rPr lang="en-US" sz="1700" b="1" dirty="0">
                <a:solidFill>
                  <a:srgbClr val="0B2E4F"/>
                </a:solidFill>
              </a:rPr>
              <a:t>Routed (RP)</a:t>
            </a:r>
            <a:endParaRPr lang="en-US" sz="1700" dirty="0"/>
          </a:p>
        </p:txBody>
      </p:sp>
      <p:sp>
        <p:nvSpPr>
          <p:cNvPr id="31" name="Seat 4.1"/>
          <p:cNvSpPr/>
          <p:nvPr/>
        </p:nvSpPr>
        <p:spPr>
          <a:xfrm>
            <a:off x="9303791" y="2331720"/>
            <a:ext cx="2110664" cy="621792"/>
          </a:xfrm>
          <a:prstGeom prst="roundRect">
            <a:avLst>
              <a:gd name="adj" fmla="val 11765"/>
            </a:avLst>
          </a:prstGeom>
          <a:solidFill>
            <a:srgbClr val="FFFFFF"/>
          </a:solidFill>
          <a:ln/>
        </p:spPr>
      </p:sp>
      <p:sp>
        <p:nvSpPr>
          <p:cNvPr id="32" name="Seat text 4.1"/>
          <p:cNvSpPr txBox="1"/>
          <p:nvPr/>
        </p:nvSpPr>
        <p:spPr>
          <a:xfrm>
            <a:off x="9440951" y="2350008"/>
            <a:ext cx="1836344" cy="585216"/>
          </a:xfrm>
          <a:prstGeom prst="rect">
            <a:avLst/>
          </a:prstGeom>
          <a:noFill/>
          <a:ln/>
        </p:spPr>
        <p:txBody>
          <a:bodyPr wrap="square" lIns="0" tIns="0" rIns="0" bIns="0" rtlCol="0" anchor="ctr"/>
          <a:lstStyle/>
          <a:p>
            <a:pPr indent="0" marL="0">
              <a:buNone/>
            </a:pPr>
            <a:r>
              <a:rPr lang="en-US" sz="1500" b="1" dirty="0">
                <a:solidFill>
                  <a:srgbClr val="0B2E4F"/>
                </a:solidFill>
              </a:rPr>
              <a:t>RP (NY)</a:t>
            </a:r>
            <a:endParaRPr lang="en-US" sz="1500" dirty="0"/>
          </a:p>
          <a:p>
            <a:pPr indent="0" marL="0">
              <a:buNone/>
            </a:pPr>
            <a:r>
              <a:rPr lang="en-US" sz="1200" dirty="0">
                <a:solidFill>
                  <a:srgbClr val="646464"/>
                </a:solidFill>
              </a:rPr>
              <a:t>Every shift</a:t>
            </a:r>
            <a:endParaRPr lang="en-US" sz="1500" dirty="0"/>
          </a:p>
        </p:txBody>
      </p:sp>
      <p:sp>
        <p:nvSpPr>
          <p:cNvPr id="33" name="Seat 4.2"/>
          <p:cNvSpPr/>
          <p:nvPr/>
        </p:nvSpPr>
        <p:spPr>
          <a:xfrm>
            <a:off x="9303791" y="3063240"/>
            <a:ext cx="2110664" cy="621792"/>
          </a:xfrm>
          <a:prstGeom prst="roundRect">
            <a:avLst>
              <a:gd name="adj" fmla="val 11765"/>
            </a:avLst>
          </a:prstGeom>
          <a:solidFill>
            <a:srgbClr val="FFFFFF"/>
          </a:solidFill>
          <a:ln/>
        </p:spPr>
      </p:sp>
      <p:sp>
        <p:nvSpPr>
          <p:cNvPr id="34" name="Seat text 4.2"/>
          <p:cNvSpPr txBox="1"/>
          <p:nvPr/>
        </p:nvSpPr>
        <p:spPr>
          <a:xfrm>
            <a:off x="9440951" y="3081528"/>
            <a:ext cx="1836344" cy="585216"/>
          </a:xfrm>
          <a:prstGeom prst="rect">
            <a:avLst/>
          </a:prstGeom>
          <a:noFill/>
          <a:ln/>
        </p:spPr>
        <p:txBody>
          <a:bodyPr wrap="square" lIns="0" tIns="0" rIns="0" bIns="0" rtlCol="0" anchor="ctr"/>
          <a:lstStyle/>
          <a:p>
            <a:pPr indent="0" marL="0">
              <a:buNone/>
            </a:pPr>
            <a:r>
              <a:rPr lang="en-US" sz="1500" b="1" dirty="0">
                <a:solidFill>
                  <a:srgbClr val="0B2E4F"/>
                </a:solidFill>
              </a:rPr>
              <a:t>RP (MS)</a:t>
            </a:r>
            <a:endParaRPr lang="en-US" sz="1500" dirty="0"/>
          </a:p>
          <a:p>
            <a:pPr indent="0" marL="0">
              <a:buNone/>
            </a:pPr>
            <a:r>
              <a:rPr lang="en-US" sz="1200" dirty="0">
                <a:solidFill>
                  <a:srgbClr val="646464"/>
                </a:solidFill>
              </a:rPr>
              <a:t>Thursdays</a:t>
            </a:r>
            <a:endParaRPr lang="en-US" sz="1500" dirty="0"/>
          </a:p>
        </p:txBody>
      </p:sp>
      <p:sp>
        <p:nvSpPr>
          <p:cNvPr id="35" name="Seat group footer 4"/>
          <p:cNvSpPr txBox="1"/>
          <p:nvPr/>
        </p:nvSpPr>
        <p:spPr>
          <a:xfrm>
            <a:off x="9303791" y="4526280"/>
            <a:ext cx="2110664" cy="365760"/>
          </a:xfrm>
          <a:prstGeom prst="rect">
            <a:avLst/>
          </a:prstGeom>
          <a:noFill/>
          <a:ln/>
        </p:spPr>
        <p:txBody>
          <a:bodyPr wrap="square" lIns="0" tIns="0" rIns="0" bIns="0" rtlCol="0" anchor="b"/>
          <a:lstStyle/>
          <a:p>
            <a:pPr indent="0" marL="0">
              <a:buNone/>
            </a:pPr>
            <a:r>
              <a:rPr lang="en-US" sz="1300" b="1" dirty="0">
                <a:solidFill>
                  <a:srgbClr val="0096DC"/>
                </a:solidFill>
              </a:rPr>
              <a:t>First in line for one state</a:t>
            </a:r>
            <a:endParaRPr lang="en-US" sz="1300" dirty="0"/>
          </a:p>
        </p:txBody>
      </p:sp>
      <p:sp>
        <p:nvSpPr>
          <p:cNvPr id="36" name="Your seat note"/>
          <p:cNvSpPr/>
          <p:nvPr/>
        </p:nvSpPr>
        <p:spPr>
          <a:xfrm>
            <a:off x="548640" y="5257800"/>
            <a:ext cx="11094415" cy="868680"/>
          </a:xfrm>
          <a:prstGeom prst="roundRect">
            <a:avLst>
              <a:gd name="adj" fmla="val 12632"/>
            </a:avLst>
          </a:prstGeom>
          <a:solidFill>
            <a:srgbClr val="F4F7FA"/>
          </a:solidFill>
          <a:ln/>
        </p:spPr>
      </p:sp>
      <p:sp>
        <p:nvSpPr>
          <p:cNvPr id="37" name="Your seat circle"/>
          <p:cNvSpPr/>
          <p:nvPr/>
        </p:nvSpPr>
        <p:spPr>
          <a:xfrm>
            <a:off x="749808" y="5349240"/>
            <a:ext cx="685800" cy="685800"/>
          </a:xfrm>
          <a:prstGeom prst="ellipse">
            <a:avLst/>
          </a:prstGeom>
          <a:solidFill>
            <a:srgbClr val="FFFFFF"/>
          </a:solidFill>
          <a:ln/>
        </p:spPr>
      </p:sp>
      <p:pic>
        <p:nvPicPr>
          <p:cNvPr id="38" name="Your seat icon" descr="preencoded.png">    </p:cNvPr>
          <p:cNvPicPr>
            <a:picLocks noChangeAspect="1"/>
          </p:cNvPicPr>
          <p:nvPr/>
        </p:nvPicPr>
        <p:blipFill>
          <a:blip r:embed="rId1"/>
          <a:stretch>
            <a:fillRect/>
          </a:stretch>
        </p:blipFill>
        <p:spPr>
          <a:xfrm>
            <a:off x="921258" y="5520690"/>
            <a:ext cx="342900" cy="342900"/>
          </a:xfrm>
          <a:prstGeom prst="rect">
            <a:avLst/>
          </a:prstGeom>
        </p:spPr>
      </p:pic>
      <p:sp>
        <p:nvSpPr>
          <p:cNvPr id="39" name="Your seat text"/>
          <p:cNvSpPr txBox="1"/>
          <p:nvPr/>
        </p:nvSpPr>
        <p:spPr>
          <a:xfrm>
            <a:off x="1645920" y="5257800"/>
            <a:ext cx="9768535" cy="868680"/>
          </a:xfrm>
          <a:prstGeom prst="rect">
            <a:avLst/>
          </a:prstGeom>
          <a:noFill/>
          <a:ln/>
        </p:spPr>
        <p:txBody>
          <a:bodyPr wrap="square" lIns="0" tIns="0" rIns="0" bIns="0" rtlCol="0" anchor="ctr"/>
          <a:lstStyle/>
          <a:p>
            <a:pPr indent="0" marL="0">
              <a:buNone/>
            </a:pPr>
            <a:r>
              <a:rPr lang="en-US" sz="1500" b="1" dirty="0">
                <a:solidFill>
                  <a:srgbClr val="0B2E4F"/>
                </a:solidFill>
              </a:rPr>
              <a:t>Which seat is yours? </a:t>
            </a:r>
            <a:pPr indent="0" marL="0">
              <a:buNone/>
            </a:pPr>
            <a:r>
              <a:rPr lang="en-US" sz="1500" dirty="0">
                <a:solidFill>
                  <a:srgbClr val="1F2A36"/>
                </a:solidFill>
              </a:rPr>
              <a:t>Your name appears only in the seats you can hold, and the sign-up page lists them at the top (“your seats: Tier 2”). If it looks wrong, tell the scheduling team.</a:t>
            </a:r>
            <a:endParaRPr lang="en-US" sz="1500" dirty="0"/>
          </a:p>
        </p:txBody>
      </p:sp>
      <p:sp>
        <p:nvSpPr>
          <p:cNvPr id="25" name="Slide Number Placeholder 0"/>
          <p:cNvSpPr>
            <a:spLocks noGrp="1"/>
          </p:cNvSpPr>
          <p:nvPr>
            <p:ph type="sldNum" sz="quarter" idx="4294967295"/>
          </p:nvPr>
        </p:nvSpPr>
        <p:spPr>
          <a:xfrm>
            <a:off x="11094415"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46464"/>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685800"/>
          </a:xfrm>
          <a:prstGeom prst="rect">
            <a:avLst/>
          </a:prstGeom>
          <a:noFill/>
          <a:ln/>
        </p:spPr>
        <p:txBody>
          <a:bodyPr wrap="square" lIns="0" tIns="0" rIns="0" bIns="0" rtlCol="0" anchor="ctr"/>
          <a:lstStyle/>
          <a:p>
            <a:pPr algn="l" indent="0" marL="0">
              <a:buNone/>
            </a:pPr>
            <a:r>
              <a:rPr lang="en-US" sz="3200" b="1" dirty="0">
                <a:solidFill>
                  <a:schemeClr val="tx2"/>
                </a:solidFill>
              </a:rPr>
              <a:t>The $200 minimum, Tier 1, 2 and 3 only</a:t>
            </a:r>
            <a:endParaRPr lang="en-US" sz="3200" dirty="0"/>
          </a:p>
        </p:txBody>
      </p:sp>
      <p:sp>
        <p:nvSpPr>
          <p:cNvPr id="3" name="Text 0"/>
          <p:cNvSpPr/>
          <p:nvPr>
            <p:ph idx="101" type="body" hasCustomPrompt="1"/>
          </p:nvPr>
        </p:nvSpPr>
        <p:spPr>
          <a:xfrm>
            <a:off x="548640" y="1024128"/>
            <a:ext cx="11094415" cy="411480"/>
          </a:xfrm>
          <a:prstGeom prst="rect">
            <a:avLst/>
          </a:prstGeom>
          <a:noFill/>
          <a:ln/>
        </p:spPr>
        <p:txBody>
          <a:bodyPr wrap="square" lIns="0" tIns="0" rIns="0" bIns="0" rtlCol="0" anchor="t"/>
          <a:lstStyle/>
          <a:p>
            <a:pPr indent="0" marL="0">
              <a:buNone/>
            </a:pPr>
            <a:r>
              <a:rPr lang="en-US" sz="1600" dirty="0">
                <a:solidFill>
                  <a:schemeClr val="accent2"/>
                </a:solidFill>
              </a:rPr>
              <a:t>Per-consult pay stays the same. The minimum is a floor under a slow shift.</a:t>
            </a:r>
            <a:endParaRPr lang="en-US" sz="1600" dirty="0"/>
          </a:p>
        </p:txBody>
      </p:sp>
      <p:sp>
        <p:nvSpPr>
          <p:cNvPr id="4" name="Big number panel"/>
          <p:cNvSpPr/>
          <p:nvPr/>
        </p:nvSpPr>
        <p:spPr>
          <a:xfrm>
            <a:off x="548640" y="1691640"/>
            <a:ext cx="3840480" cy="4206240"/>
          </a:xfrm>
          <a:prstGeom prst="roundRect">
            <a:avLst>
              <a:gd name="adj" fmla="val 2857"/>
            </a:avLst>
          </a:prstGeom>
          <a:solidFill>
            <a:schemeClr val="tx2"/>
          </a:solidFill>
          <a:ln/>
        </p:spPr>
      </p:sp>
      <p:sp>
        <p:nvSpPr>
          <p:cNvPr id="5" name="Big number"/>
          <p:cNvSpPr txBox="1"/>
          <p:nvPr/>
        </p:nvSpPr>
        <p:spPr>
          <a:xfrm>
            <a:off x="548640" y="2057400"/>
            <a:ext cx="3840480" cy="1280160"/>
          </a:xfrm>
          <a:prstGeom prst="rect">
            <a:avLst/>
          </a:prstGeom>
          <a:noFill/>
          <a:ln/>
        </p:spPr>
        <p:txBody>
          <a:bodyPr wrap="square" lIns="0" tIns="0" rIns="0" bIns="0" rtlCol="0" anchor="ctr"/>
          <a:lstStyle/>
          <a:p>
            <a:pPr algn="ctr" indent="0" marL="0">
              <a:buNone/>
            </a:pPr>
            <a:r>
              <a:rPr lang="en-US" sz="8000" b="1" dirty="0">
                <a:solidFill>
                  <a:schemeClr val="bg1"/>
                </a:solidFill>
              </a:rPr>
              <a:t>$200</a:t>
            </a:r>
            <a:endParaRPr lang="en-US" sz="8000" dirty="0"/>
          </a:p>
        </p:txBody>
      </p:sp>
      <p:sp>
        <p:nvSpPr>
          <p:cNvPr id="6" name="Big number caption"/>
          <p:cNvSpPr txBox="1"/>
          <p:nvPr/>
        </p:nvSpPr>
        <p:spPr>
          <a:xfrm>
            <a:off x="914400" y="3429000"/>
            <a:ext cx="3108960" cy="914400"/>
          </a:xfrm>
          <a:prstGeom prst="rect">
            <a:avLst/>
          </a:prstGeom>
          <a:noFill/>
          <a:ln/>
        </p:spPr>
        <p:txBody>
          <a:bodyPr wrap="square" lIns="0" tIns="0" rIns="0" bIns="0" rtlCol="0" anchor="t"/>
          <a:lstStyle/>
          <a:p>
            <a:pPr algn="ctr" indent="0" marL="0">
              <a:buNone/>
            </a:pPr>
            <a:r>
              <a:rPr lang="en-US" sz="1600" dirty="0">
                <a:solidFill>
                  <a:srgbClr val="B8D9EE"/>
                </a:solidFill>
              </a:rPr>
              <a:t>guaranteed per shift when you hold a Tier 1, Tier 2 or Tier 3 seat</a:t>
            </a:r>
            <a:endParaRPr lang="en-US" sz="1600" dirty="0"/>
          </a:p>
        </p:txBody>
      </p:sp>
      <p:sp>
        <p:nvSpPr>
          <p:cNvPr id="7" name="Rule"/>
          <p:cNvSpPr txBox="1"/>
          <p:nvPr/>
        </p:nvSpPr>
        <p:spPr>
          <a:xfrm>
            <a:off x="914400" y="4526280"/>
            <a:ext cx="3108960" cy="1097280"/>
          </a:xfrm>
          <a:prstGeom prst="rect">
            <a:avLst/>
          </a:prstGeom>
          <a:noFill/>
          <a:ln/>
        </p:spPr>
        <p:txBody>
          <a:bodyPr wrap="square" lIns="0" tIns="0" rIns="0" bIns="0" rtlCol="0" anchor="t"/>
          <a:lstStyle/>
          <a:p>
            <a:pPr algn="ctr" indent="0" marL="0">
              <a:buNone/>
            </a:pPr>
            <a:r>
              <a:rPr lang="en-US" sz="1500" b="1" dirty="0">
                <a:solidFill>
                  <a:schemeClr val="bg1"/>
                </a:solidFill>
              </a:rPr>
              <a:t>You are paid your per-consult earnings or $200, whichever is higher.</a:t>
            </a:r>
            <a:endParaRPr lang="en-US" sz="1500" dirty="0"/>
          </a:p>
        </p:txBody>
      </p:sp>
      <p:sp>
        <p:nvSpPr>
          <p:cNvPr id="8" name="Example 1"/>
          <p:cNvSpPr/>
          <p:nvPr/>
        </p:nvSpPr>
        <p:spPr>
          <a:xfrm>
            <a:off x="4754880" y="1691640"/>
            <a:ext cx="3246120" cy="2331720"/>
          </a:xfrm>
          <a:prstGeom prst="roundRect">
            <a:avLst>
              <a:gd name="adj" fmla="val 4706"/>
            </a:avLst>
          </a:prstGeom>
          <a:solidFill>
            <a:srgbClr val="FFFFFF"/>
          </a:solidFill>
          <a:ln w="12700">
            <a:solidFill>
              <a:srgbClr val="D5DEE7"/>
            </a:solidFill>
            <a:prstDash val="solid"/>
          </a:ln>
        </p:spPr>
      </p:sp>
      <p:sp>
        <p:nvSpPr>
          <p:cNvPr id="9" name="Example label 1"/>
          <p:cNvSpPr txBox="1"/>
          <p:nvPr/>
        </p:nvSpPr>
        <p:spPr>
          <a:xfrm>
            <a:off x="5029200" y="1920240"/>
            <a:ext cx="2697480" cy="365760"/>
          </a:xfrm>
          <a:prstGeom prst="rect">
            <a:avLst/>
          </a:prstGeom>
          <a:noFill/>
          <a:ln/>
        </p:spPr>
        <p:txBody>
          <a:bodyPr wrap="square" lIns="0" tIns="0" rIns="0" bIns="0" rtlCol="0" anchor="ctr"/>
          <a:lstStyle/>
          <a:p>
            <a:pPr indent="0" marL="0">
              <a:buNone/>
            </a:pPr>
            <a:r>
              <a:rPr lang="en-US" sz="1500" b="1" dirty="0">
                <a:solidFill>
                  <a:srgbClr val="646464"/>
                </a:solidFill>
              </a:rPr>
              <a:t>A typical shift</a:t>
            </a:r>
            <a:endParaRPr lang="en-US" sz="1500" dirty="0"/>
          </a:p>
        </p:txBody>
      </p:sp>
      <p:sp>
        <p:nvSpPr>
          <p:cNvPr id="10" name="Example math 1"/>
          <p:cNvSpPr txBox="1"/>
          <p:nvPr/>
        </p:nvSpPr>
        <p:spPr>
          <a:xfrm>
            <a:off x="5029200" y="2377440"/>
            <a:ext cx="2697480" cy="457200"/>
          </a:xfrm>
          <a:prstGeom prst="rect">
            <a:avLst/>
          </a:prstGeom>
          <a:noFill/>
          <a:ln/>
        </p:spPr>
        <p:txBody>
          <a:bodyPr wrap="square" lIns="0" tIns="0" rIns="0" bIns="0" rtlCol="0" anchor="ctr"/>
          <a:lstStyle/>
          <a:p>
            <a:pPr indent="0" marL="0">
              <a:buNone/>
            </a:pPr>
            <a:r>
              <a:rPr lang="en-US" sz="1800" dirty="0">
                <a:solidFill>
                  <a:srgbClr val="1F2A36"/>
                </a:solidFill>
              </a:rPr>
              <a:t>8 consults × $40 = $320</a:t>
            </a:r>
            <a:endParaRPr lang="en-US" sz="1800" dirty="0"/>
          </a:p>
        </p:txBody>
      </p:sp>
      <p:sp>
        <p:nvSpPr>
          <p:cNvPr id="11" name="Example result 1"/>
          <p:cNvSpPr txBox="1"/>
          <p:nvPr/>
        </p:nvSpPr>
        <p:spPr>
          <a:xfrm>
            <a:off x="5029200" y="3017520"/>
            <a:ext cx="2697480" cy="640080"/>
          </a:xfrm>
          <a:prstGeom prst="rect">
            <a:avLst/>
          </a:prstGeom>
          <a:noFill/>
          <a:ln/>
        </p:spPr>
        <p:txBody>
          <a:bodyPr wrap="square" lIns="0" tIns="0" rIns="0" bIns="0" rtlCol="0" anchor="ctr"/>
          <a:lstStyle/>
          <a:p>
            <a:pPr indent="0" marL="0">
              <a:buNone/>
            </a:pPr>
            <a:r>
              <a:rPr lang="en-US" sz="2400" b="1" dirty="0">
                <a:solidFill>
                  <a:srgbClr val="0096DC"/>
                </a:solidFill>
              </a:rPr>
              <a:t>You are paid $320</a:t>
            </a:r>
            <a:endParaRPr lang="en-US" sz="2400" dirty="0"/>
          </a:p>
        </p:txBody>
      </p:sp>
      <p:sp>
        <p:nvSpPr>
          <p:cNvPr id="12" name="Example 2"/>
          <p:cNvSpPr/>
          <p:nvPr/>
        </p:nvSpPr>
        <p:spPr>
          <a:xfrm>
            <a:off x="8275320" y="1691640"/>
            <a:ext cx="3246120" cy="2331720"/>
          </a:xfrm>
          <a:prstGeom prst="roundRect">
            <a:avLst>
              <a:gd name="adj" fmla="val 4706"/>
            </a:avLst>
          </a:prstGeom>
          <a:solidFill>
            <a:srgbClr val="E6F5FC"/>
          </a:solidFill>
          <a:ln w="12700">
            <a:solidFill>
              <a:srgbClr val="D5DEE7"/>
            </a:solidFill>
            <a:prstDash val="solid"/>
          </a:ln>
        </p:spPr>
      </p:sp>
      <p:sp>
        <p:nvSpPr>
          <p:cNvPr id="13" name="Example label 2"/>
          <p:cNvSpPr txBox="1"/>
          <p:nvPr/>
        </p:nvSpPr>
        <p:spPr>
          <a:xfrm>
            <a:off x="8549640" y="1920240"/>
            <a:ext cx="2697480" cy="365760"/>
          </a:xfrm>
          <a:prstGeom prst="rect">
            <a:avLst/>
          </a:prstGeom>
          <a:noFill/>
          <a:ln/>
        </p:spPr>
        <p:txBody>
          <a:bodyPr wrap="square" lIns="0" tIns="0" rIns="0" bIns="0" rtlCol="0" anchor="ctr"/>
          <a:lstStyle/>
          <a:p>
            <a:pPr indent="0" marL="0">
              <a:buNone/>
            </a:pPr>
            <a:r>
              <a:rPr lang="en-US" sz="1500" b="1" dirty="0">
                <a:solidFill>
                  <a:srgbClr val="646464"/>
                </a:solidFill>
              </a:rPr>
              <a:t>A slow shift</a:t>
            </a:r>
            <a:endParaRPr lang="en-US" sz="1500" dirty="0"/>
          </a:p>
        </p:txBody>
      </p:sp>
      <p:sp>
        <p:nvSpPr>
          <p:cNvPr id="14" name="Example math 2"/>
          <p:cNvSpPr txBox="1"/>
          <p:nvPr/>
        </p:nvSpPr>
        <p:spPr>
          <a:xfrm>
            <a:off x="8549640" y="2377440"/>
            <a:ext cx="2697480" cy="457200"/>
          </a:xfrm>
          <a:prstGeom prst="rect">
            <a:avLst/>
          </a:prstGeom>
          <a:noFill/>
          <a:ln/>
        </p:spPr>
        <p:txBody>
          <a:bodyPr wrap="square" lIns="0" tIns="0" rIns="0" bIns="0" rtlCol="0" anchor="ctr"/>
          <a:lstStyle/>
          <a:p>
            <a:pPr indent="0" marL="0">
              <a:buNone/>
            </a:pPr>
            <a:r>
              <a:rPr lang="en-US" sz="1800" dirty="0">
                <a:solidFill>
                  <a:srgbClr val="1F2A36"/>
                </a:solidFill>
              </a:rPr>
              <a:t>3 consults × $40 = $120</a:t>
            </a:r>
            <a:endParaRPr lang="en-US" sz="1800" dirty="0"/>
          </a:p>
        </p:txBody>
      </p:sp>
      <p:sp>
        <p:nvSpPr>
          <p:cNvPr id="15" name="Example result 2"/>
          <p:cNvSpPr txBox="1"/>
          <p:nvPr/>
        </p:nvSpPr>
        <p:spPr>
          <a:xfrm>
            <a:off x="8549640" y="3017520"/>
            <a:ext cx="2697480" cy="640080"/>
          </a:xfrm>
          <a:prstGeom prst="rect">
            <a:avLst/>
          </a:prstGeom>
          <a:noFill/>
          <a:ln/>
        </p:spPr>
        <p:txBody>
          <a:bodyPr wrap="square" lIns="0" tIns="0" rIns="0" bIns="0" rtlCol="0" anchor="ctr"/>
          <a:lstStyle/>
          <a:p>
            <a:pPr indent="0" marL="0">
              <a:buNone/>
            </a:pPr>
            <a:r>
              <a:rPr lang="en-US" sz="2400" b="1" dirty="0">
                <a:solidFill>
                  <a:srgbClr val="0096DC"/>
                </a:solidFill>
              </a:rPr>
              <a:t>You are paid $200</a:t>
            </a:r>
            <a:endParaRPr lang="en-US" sz="2400" dirty="0"/>
          </a:p>
        </p:txBody>
      </p:sp>
      <p:sp>
        <p:nvSpPr>
          <p:cNvPr id="16" name="Example footnote"/>
          <p:cNvSpPr txBox="1"/>
          <p:nvPr/>
        </p:nvSpPr>
        <p:spPr>
          <a:xfrm>
            <a:off x="4754880" y="4114800"/>
            <a:ext cx="6766560" cy="274320"/>
          </a:xfrm>
          <a:prstGeom prst="rect">
            <a:avLst/>
          </a:prstGeom>
          <a:noFill/>
          <a:ln/>
        </p:spPr>
        <p:txBody>
          <a:bodyPr wrap="square" lIns="0" tIns="0" rIns="0" bIns="0" rtlCol="0" anchor="ctr"/>
          <a:lstStyle/>
          <a:p>
            <a:pPr indent="0" marL="0">
              <a:buNone/>
            </a:pPr>
            <a:r>
              <a:rPr lang="en-US" sz="1100" i="1" dirty="0">
                <a:solidFill>
                  <a:srgbClr val="646464"/>
                </a:solidFill>
              </a:rPr>
              <a:t>Example at $40 per consult. Your own per-consult rate applies.</a:t>
            </a:r>
            <a:endParaRPr lang="en-US" sz="1100" dirty="0"/>
          </a:p>
        </p:txBody>
      </p:sp>
      <p:sp>
        <p:nvSpPr>
          <p:cNvPr id="17" name="No minimum panel"/>
          <p:cNvSpPr/>
          <p:nvPr/>
        </p:nvSpPr>
        <p:spPr>
          <a:xfrm>
            <a:off x="4754880" y="4572000"/>
            <a:ext cx="6888175" cy="1325880"/>
          </a:xfrm>
          <a:prstGeom prst="roundRect">
            <a:avLst>
              <a:gd name="adj" fmla="val 8276"/>
            </a:avLst>
          </a:prstGeom>
          <a:solidFill>
            <a:srgbClr val="F4F7FA"/>
          </a:solidFill>
          <a:ln/>
        </p:spPr>
      </p:sp>
      <p:sp>
        <p:nvSpPr>
          <p:cNvPr id="18" name="No minimum circle"/>
          <p:cNvSpPr/>
          <p:nvPr/>
        </p:nvSpPr>
        <p:spPr>
          <a:xfrm>
            <a:off x="4937760" y="4846320"/>
            <a:ext cx="777240" cy="777240"/>
          </a:xfrm>
          <a:prstGeom prst="ellipse">
            <a:avLst/>
          </a:prstGeom>
          <a:solidFill>
            <a:srgbClr val="FFFFFF"/>
          </a:solidFill>
          <a:ln/>
        </p:spPr>
      </p:sp>
      <p:pic>
        <p:nvPicPr>
          <p:cNvPr id="19" name="No minimum icon" descr="preencoded.png">    </p:cNvPr>
          <p:cNvPicPr>
            <a:picLocks noChangeAspect="1"/>
          </p:cNvPicPr>
          <p:nvPr/>
        </p:nvPicPr>
        <p:blipFill>
          <a:blip r:embed="rId1"/>
          <a:stretch>
            <a:fillRect/>
          </a:stretch>
        </p:blipFill>
        <p:spPr>
          <a:xfrm>
            <a:off x="5132070" y="5040630"/>
            <a:ext cx="388620" cy="388620"/>
          </a:xfrm>
          <a:prstGeom prst="rect">
            <a:avLst/>
          </a:prstGeom>
        </p:spPr>
      </p:pic>
      <p:sp>
        <p:nvSpPr>
          <p:cNvPr id="20" name="No minimum text"/>
          <p:cNvSpPr txBox="1"/>
          <p:nvPr/>
        </p:nvSpPr>
        <p:spPr>
          <a:xfrm>
            <a:off x="5897880" y="4663440"/>
            <a:ext cx="5562295" cy="1143000"/>
          </a:xfrm>
          <a:prstGeom prst="rect">
            <a:avLst/>
          </a:prstGeom>
          <a:noFill/>
          <a:ln/>
        </p:spPr>
        <p:txBody>
          <a:bodyPr wrap="square" lIns="0" tIns="0" rIns="0" bIns="0" rtlCol="0" anchor="ctr"/>
          <a:lstStyle/>
          <a:p>
            <a:pPr indent="0" marL="0">
              <a:buNone/>
            </a:pPr>
            <a:r>
              <a:rPr lang="en-US" sz="1500" b="1" dirty="0">
                <a:solidFill>
                  <a:srgbClr val="1F2A36"/>
                </a:solidFill>
              </a:rPr>
              <a:t>Every other seat is per consult only, with no minimum: </a:t>
            </a:r>
            <a:pPr indent="0" marL="0">
              <a:buNone/>
            </a:pPr>
            <a:r>
              <a:rPr lang="en-US" sz="1500" dirty="0">
                <a:solidFill>
                  <a:srgbClr val="646464"/>
                </a:solidFill>
              </a:rPr>
              <a:t>Endocrinology, Obesity Medicine, Async, on-site (OS) and routed (RP).</a:t>
            </a:r>
            <a:endParaRPr lang="en-US" sz="1500" dirty="0"/>
          </a:p>
        </p:txBody>
      </p:sp>
      <p:sp>
        <p:nvSpPr>
          <p:cNvPr id="25" name="Slide Number Placeholder 0"/>
          <p:cNvSpPr>
            <a:spLocks noGrp="1"/>
          </p:cNvSpPr>
          <p:nvPr>
            <p:ph type="sldNum" sz="quarter" idx="4294967295"/>
          </p:nvPr>
        </p:nvSpPr>
        <p:spPr>
          <a:xfrm>
            <a:off x="11094415"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46464"/>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685800"/>
          </a:xfrm>
          <a:prstGeom prst="rect">
            <a:avLst/>
          </a:prstGeom>
          <a:noFill/>
          <a:ln/>
        </p:spPr>
        <p:txBody>
          <a:bodyPr wrap="square" lIns="0" tIns="0" rIns="0" bIns="0" rtlCol="0" anchor="ctr"/>
          <a:lstStyle/>
          <a:p>
            <a:pPr algn="l" indent="0" marL="0">
              <a:buNone/>
            </a:pPr>
            <a:r>
              <a:rPr lang="en-US" sz="3200" b="1" dirty="0">
                <a:solidFill>
                  <a:schemeClr val="tx2"/>
                </a:solidFill>
              </a:rPr>
              <a:t>How to sign up, in five steps</a:t>
            </a:r>
            <a:endParaRPr lang="en-US" sz="3200" dirty="0"/>
          </a:p>
        </p:txBody>
      </p:sp>
      <p:sp>
        <p:nvSpPr>
          <p:cNvPr id="3" name="Text 0"/>
          <p:cNvSpPr/>
          <p:nvPr>
            <p:ph idx="101" type="body" hasCustomPrompt="1"/>
          </p:nvPr>
        </p:nvSpPr>
        <p:spPr>
          <a:xfrm>
            <a:off x="548640" y="1024128"/>
            <a:ext cx="11094415" cy="411480"/>
          </a:xfrm>
          <a:prstGeom prst="rect">
            <a:avLst/>
          </a:prstGeom>
          <a:noFill/>
          <a:ln/>
        </p:spPr>
        <p:txBody>
          <a:bodyPr wrap="square" lIns="0" tIns="0" rIns="0" bIns="0" rtlCol="0" anchor="t"/>
          <a:lstStyle/>
          <a:p>
            <a:pPr indent="0" marL="0">
              <a:buNone/>
            </a:pPr>
            <a:r>
              <a:rPr lang="en-US" sz="1600" dirty="0">
                <a:solidFill>
                  <a:schemeClr val="accent2"/>
                </a:solidFill>
              </a:rPr>
              <a:t>It takes about two minutes the first time</a:t>
            </a:r>
            <a:endParaRPr lang="en-US" sz="1600" dirty="0"/>
          </a:p>
        </p:txBody>
      </p:sp>
      <p:sp>
        <p:nvSpPr>
          <p:cNvPr id="4" name="Step card 1"/>
          <p:cNvSpPr/>
          <p:nvPr/>
        </p:nvSpPr>
        <p:spPr>
          <a:xfrm>
            <a:off x="548640" y="1691640"/>
            <a:ext cx="2036003" cy="2331720"/>
          </a:xfrm>
          <a:prstGeom prst="roundRect">
            <a:avLst>
              <a:gd name="adj" fmla="val 5389"/>
            </a:avLst>
          </a:prstGeom>
          <a:solidFill>
            <a:srgbClr val="FFFFFF"/>
          </a:solidFill>
          <a:ln w="12700">
            <a:solidFill>
              <a:srgbClr val="D5DEE7"/>
            </a:solidFill>
            <a:prstDash val="solid"/>
          </a:ln>
          <a:effectLst>
            <a:outerShdw sx="100000" sy="100000" kx="0" ky="0" algn="bl" rotWithShape="0" blurRad="101600" dist="25400" dir="5400000">
              <a:srgbClr val="0B2E4F">
                <a:alpha val="12000"/>
              </a:srgbClr>
            </a:outerShdw>
          </a:effectLst>
        </p:spPr>
      </p:sp>
      <p:sp>
        <p:nvSpPr>
          <p:cNvPr id="5" name="Step number circle 1"/>
          <p:cNvSpPr/>
          <p:nvPr/>
        </p:nvSpPr>
        <p:spPr>
          <a:xfrm>
            <a:off x="777240" y="1920240"/>
            <a:ext cx="548640" cy="548640"/>
          </a:xfrm>
          <a:prstGeom prst="ellipse">
            <a:avLst/>
          </a:prstGeom>
          <a:solidFill>
            <a:srgbClr val="0096DC"/>
          </a:solidFill>
          <a:ln/>
        </p:spPr>
      </p:sp>
      <p:sp>
        <p:nvSpPr>
          <p:cNvPr id="6" name="Step number 1"/>
          <p:cNvSpPr txBox="1"/>
          <p:nvPr/>
        </p:nvSpPr>
        <p:spPr>
          <a:xfrm>
            <a:off x="777240" y="192024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rPr>
              <a:t>1</a:t>
            </a:r>
            <a:endParaRPr lang="en-US" sz="2000" dirty="0"/>
          </a:p>
        </p:txBody>
      </p:sp>
      <p:sp>
        <p:nvSpPr>
          <p:cNvPr id="7" name="Step text 1"/>
          <p:cNvSpPr txBox="1"/>
          <p:nvPr/>
        </p:nvSpPr>
        <p:spPr>
          <a:xfrm>
            <a:off x="731520" y="2606040"/>
            <a:ext cx="1743395" cy="1325880"/>
          </a:xfrm>
          <a:prstGeom prst="rect">
            <a:avLst/>
          </a:prstGeom>
          <a:noFill/>
          <a:ln/>
        </p:spPr>
        <p:txBody>
          <a:bodyPr wrap="square" lIns="0" tIns="0" rIns="0" bIns="0" rtlCol="0" anchor="t"/>
          <a:lstStyle/>
          <a:p>
            <a:pPr indent="0" marL="0">
              <a:buNone/>
            </a:pPr>
            <a:r>
              <a:rPr lang="en-US" sz="1600" b="1" dirty="0">
                <a:solidFill>
                  <a:srgbClr val="0B2E4F"/>
                </a:solidFill>
              </a:rPr>
              <a:t>Go to the Hub</a:t>
            </a:r>
            <a:endParaRPr lang="en-US" sz="1600" dirty="0"/>
          </a:p>
          <a:p>
            <a:pPr indent="0" marL="0">
              <a:buNone/>
            </a:pPr>
            <a:r>
              <a:rPr lang="en-US" sz="1300" dirty="0">
                <a:solidFill>
                  <a:srgbClr val="646464"/>
                </a:solidFill>
              </a:rPr>
              <a:t>In your browser, open</a:t>
            </a:r>
            <a:endParaRPr lang="en-US" sz="1600" dirty="0"/>
          </a:p>
          <a:p>
            <a:pPr indent="0" marL="0">
              <a:buNone/>
            </a:pPr>
            <a:r>
              <a:rPr lang="en-US" sz="1150" b="1" dirty="0">
                <a:solidFill>
                  <a:srgbClr val="0096DC"/>
                </a:solidFill>
              </a:rPr>
              <a:t>hr.myvirtualphysician.com</a:t>
            </a:r>
            <a:endParaRPr lang="en-US" sz="1600" dirty="0"/>
          </a:p>
        </p:txBody>
      </p:sp>
      <p:sp>
        <p:nvSpPr>
          <p:cNvPr id="8" name="Step card 2"/>
          <p:cNvSpPr/>
          <p:nvPr/>
        </p:nvSpPr>
        <p:spPr>
          <a:xfrm>
            <a:off x="2813243" y="1691640"/>
            <a:ext cx="2036003" cy="2331720"/>
          </a:xfrm>
          <a:prstGeom prst="roundRect">
            <a:avLst>
              <a:gd name="adj" fmla="val 5389"/>
            </a:avLst>
          </a:prstGeom>
          <a:solidFill>
            <a:srgbClr val="FFFFFF"/>
          </a:solidFill>
          <a:ln w="12700">
            <a:solidFill>
              <a:srgbClr val="D5DEE7"/>
            </a:solidFill>
            <a:prstDash val="solid"/>
          </a:ln>
          <a:effectLst>
            <a:outerShdw sx="100000" sy="100000" kx="0" ky="0" algn="bl" rotWithShape="0" blurRad="101600" dist="25400" dir="5400000">
              <a:srgbClr val="0B2E4F">
                <a:alpha val="12000"/>
              </a:srgbClr>
            </a:outerShdw>
          </a:effectLst>
        </p:spPr>
      </p:sp>
      <p:sp>
        <p:nvSpPr>
          <p:cNvPr id="9" name="Step number circle 2"/>
          <p:cNvSpPr/>
          <p:nvPr/>
        </p:nvSpPr>
        <p:spPr>
          <a:xfrm>
            <a:off x="3041843" y="1920240"/>
            <a:ext cx="548640" cy="548640"/>
          </a:xfrm>
          <a:prstGeom prst="ellipse">
            <a:avLst/>
          </a:prstGeom>
          <a:solidFill>
            <a:srgbClr val="0096DC"/>
          </a:solidFill>
          <a:ln/>
        </p:spPr>
      </p:sp>
      <p:sp>
        <p:nvSpPr>
          <p:cNvPr id="10" name="Step number 2"/>
          <p:cNvSpPr txBox="1"/>
          <p:nvPr/>
        </p:nvSpPr>
        <p:spPr>
          <a:xfrm>
            <a:off x="3041843" y="192024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rPr>
              <a:t>2</a:t>
            </a:r>
            <a:endParaRPr lang="en-US" sz="2000" dirty="0"/>
          </a:p>
        </p:txBody>
      </p:sp>
      <p:sp>
        <p:nvSpPr>
          <p:cNvPr id="11" name="Step text 2"/>
          <p:cNvSpPr txBox="1"/>
          <p:nvPr/>
        </p:nvSpPr>
        <p:spPr>
          <a:xfrm>
            <a:off x="2996123" y="2606040"/>
            <a:ext cx="1743395" cy="1325880"/>
          </a:xfrm>
          <a:prstGeom prst="rect">
            <a:avLst/>
          </a:prstGeom>
          <a:noFill/>
          <a:ln/>
        </p:spPr>
        <p:txBody>
          <a:bodyPr wrap="square" lIns="0" tIns="0" rIns="0" bIns="0" rtlCol="0" anchor="t"/>
          <a:lstStyle/>
          <a:p>
            <a:pPr indent="0" marL="0">
              <a:buNone/>
            </a:pPr>
            <a:r>
              <a:rPr lang="en-US" sz="1600" b="1" dirty="0">
                <a:solidFill>
                  <a:srgbClr val="0B2E4F"/>
                </a:solidFill>
              </a:rPr>
              <a:t>Sign in with your NPI</a:t>
            </a:r>
            <a:endParaRPr lang="en-US" sz="1600" dirty="0"/>
          </a:p>
          <a:p>
            <a:pPr indent="0" marL="0">
              <a:buNone/>
            </a:pPr>
            <a:r>
              <a:rPr lang="en-US" sz="1300" dirty="0">
                <a:solidFill>
                  <a:srgbClr val="646464"/>
                </a:solidFill>
              </a:rPr>
              <a:t>Choose “Provider Login (NPI)” and enter your NPI number.</a:t>
            </a:r>
            <a:endParaRPr lang="en-US" sz="1600" dirty="0"/>
          </a:p>
        </p:txBody>
      </p:sp>
      <p:sp>
        <p:nvSpPr>
          <p:cNvPr id="12" name="Step card 3"/>
          <p:cNvSpPr/>
          <p:nvPr/>
        </p:nvSpPr>
        <p:spPr>
          <a:xfrm>
            <a:off x="5077846" y="1691640"/>
            <a:ext cx="2036003" cy="2331720"/>
          </a:xfrm>
          <a:prstGeom prst="roundRect">
            <a:avLst>
              <a:gd name="adj" fmla="val 5389"/>
            </a:avLst>
          </a:prstGeom>
          <a:solidFill>
            <a:srgbClr val="FFFFFF"/>
          </a:solidFill>
          <a:ln w="12700">
            <a:solidFill>
              <a:srgbClr val="D5DEE7"/>
            </a:solidFill>
            <a:prstDash val="solid"/>
          </a:ln>
          <a:effectLst>
            <a:outerShdw sx="100000" sy="100000" kx="0" ky="0" algn="bl" rotWithShape="0" blurRad="101600" dist="25400" dir="5400000">
              <a:srgbClr val="0B2E4F">
                <a:alpha val="12000"/>
              </a:srgbClr>
            </a:outerShdw>
          </a:effectLst>
        </p:spPr>
      </p:sp>
      <p:sp>
        <p:nvSpPr>
          <p:cNvPr id="13" name="Step number circle 3"/>
          <p:cNvSpPr/>
          <p:nvPr/>
        </p:nvSpPr>
        <p:spPr>
          <a:xfrm>
            <a:off x="5306446" y="1920240"/>
            <a:ext cx="548640" cy="548640"/>
          </a:xfrm>
          <a:prstGeom prst="ellipse">
            <a:avLst/>
          </a:prstGeom>
          <a:solidFill>
            <a:srgbClr val="0096DC"/>
          </a:solidFill>
          <a:ln/>
        </p:spPr>
      </p:sp>
      <p:sp>
        <p:nvSpPr>
          <p:cNvPr id="14" name="Step number 3"/>
          <p:cNvSpPr txBox="1"/>
          <p:nvPr/>
        </p:nvSpPr>
        <p:spPr>
          <a:xfrm>
            <a:off x="5306446" y="192024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rPr>
              <a:t>3</a:t>
            </a:r>
            <a:endParaRPr lang="en-US" sz="2000" dirty="0"/>
          </a:p>
        </p:txBody>
      </p:sp>
      <p:sp>
        <p:nvSpPr>
          <p:cNvPr id="15" name="Step text 3"/>
          <p:cNvSpPr txBox="1"/>
          <p:nvPr/>
        </p:nvSpPr>
        <p:spPr>
          <a:xfrm>
            <a:off x="5260726" y="2606040"/>
            <a:ext cx="1743395" cy="1325880"/>
          </a:xfrm>
          <a:prstGeom prst="rect">
            <a:avLst/>
          </a:prstGeom>
          <a:noFill/>
          <a:ln/>
        </p:spPr>
        <p:txBody>
          <a:bodyPr wrap="square" lIns="0" tIns="0" rIns="0" bIns="0" rtlCol="0" anchor="t"/>
          <a:lstStyle/>
          <a:p>
            <a:pPr indent="0" marL="0">
              <a:buNone/>
            </a:pPr>
            <a:r>
              <a:rPr lang="en-US" sz="1600" b="1" dirty="0">
                <a:solidFill>
                  <a:srgbClr val="0B2E4F"/>
                </a:solidFill>
              </a:rPr>
              <a:t>Open Provider Shift Sign-Up</a:t>
            </a:r>
            <a:endParaRPr lang="en-US" sz="1600" dirty="0"/>
          </a:p>
          <a:p>
            <a:pPr indent="0" marL="0">
              <a:buNone/>
            </a:pPr>
            <a:r>
              <a:rPr lang="en-US" sz="1300" dirty="0">
                <a:solidFill>
                  <a:srgbClr val="646464"/>
                </a:solidFill>
              </a:rPr>
              <a:t>It opens on the week of October 12.</a:t>
            </a:r>
            <a:endParaRPr lang="en-US" sz="1600" dirty="0"/>
          </a:p>
        </p:txBody>
      </p:sp>
      <p:sp>
        <p:nvSpPr>
          <p:cNvPr id="16" name="Step card 4"/>
          <p:cNvSpPr/>
          <p:nvPr/>
        </p:nvSpPr>
        <p:spPr>
          <a:xfrm>
            <a:off x="7342449" y="1691640"/>
            <a:ext cx="2036003" cy="2331720"/>
          </a:xfrm>
          <a:prstGeom prst="roundRect">
            <a:avLst>
              <a:gd name="adj" fmla="val 5389"/>
            </a:avLst>
          </a:prstGeom>
          <a:solidFill>
            <a:srgbClr val="E6F5FC"/>
          </a:solidFill>
          <a:ln w="12700">
            <a:solidFill>
              <a:srgbClr val="D5DEE7"/>
            </a:solidFill>
            <a:prstDash val="solid"/>
          </a:ln>
          <a:effectLst>
            <a:outerShdw sx="100000" sy="100000" kx="0" ky="0" algn="bl" rotWithShape="0" blurRad="101600" dist="25400" dir="5400000">
              <a:srgbClr val="0B2E4F">
                <a:alpha val="12000"/>
              </a:srgbClr>
            </a:outerShdw>
          </a:effectLst>
        </p:spPr>
      </p:sp>
      <p:sp>
        <p:nvSpPr>
          <p:cNvPr id="17" name="Step number circle 4"/>
          <p:cNvSpPr/>
          <p:nvPr/>
        </p:nvSpPr>
        <p:spPr>
          <a:xfrm>
            <a:off x="7571049" y="1920240"/>
            <a:ext cx="548640" cy="548640"/>
          </a:xfrm>
          <a:prstGeom prst="ellipse">
            <a:avLst/>
          </a:prstGeom>
          <a:solidFill>
            <a:srgbClr val="0096DC"/>
          </a:solidFill>
          <a:ln/>
        </p:spPr>
      </p:sp>
      <p:sp>
        <p:nvSpPr>
          <p:cNvPr id="18" name="Step number 4"/>
          <p:cNvSpPr txBox="1"/>
          <p:nvPr/>
        </p:nvSpPr>
        <p:spPr>
          <a:xfrm>
            <a:off x="7571049" y="192024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rPr>
              <a:t>4</a:t>
            </a:r>
            <a:endParaRPr lang="en-US" sz="2000" dirty="0"/>
          </a:p>
        </p:txBody>
      </p:sp>
      <p:sp>
        <p:nvSpPr>
          <p:cNvPr id="19" name="Step text 4"/>
          <p:cNvSpPr txBox="1"/>
          <p:nvPr/>
        </p:nvSpPr>
        <p:spPr>
          <a:xfrm>
            <a:off x="7525329" y="2606040"/>
            <a:ext cx="1743395" cy="1325880"/>
          </a:xfrm>
          <a:prstGeom prst="rect">
            <a:avLst/>
          </a:prstGeom>
          <a:noFill/>
          <a:ln/>
        </p:spPr>
        <p:txBody>
          <a:bodyPr wrap="square" lIns="0" tIns="0" rIns="0" bIns="0" rtlCol="0" anchor="t"/>
          <a:lstStyle/>
          <a:p>
            <a:pPr indent="0" marL="0">
              <a:buNone/>
            </a:pPr>
            <a:r>
              <a:rPr lang="en-US" sz="1600" b="1" dirty="0">
                <a:solidFill>
                  <a:srgbClr val="0B2E4F"/>
                </a:solidFill>
              </a:rPr>
              <a:t>Set “Repeat my sign-up for”</a:t>
            </a:r>
            <a:endParaRPr lang="en-US" sz="1600" dirty="0"/>
          </a:p>
          <a:p>
            <a:pPr indent="0" marL="0">
              <a:buNone/>
            </a:pPr>
            <a:r>
              <a:rPr lang="en-US" sz="1300" dirty="0">
                <a:solidFill>
                  <a:srgbClr val="646464"/>
                </a:solidFill>
              </a:rPr>
              <a:t>Just that date, or 2, 4, 8 or 13 weeks. Set this first.</a:t>
            </a:r>
            <a:endParaRPr lang="en-US" sz="1600" dirty="0"/>
          </a:p>
        </p:txBody>
      </p:sp>
      <p:sp>
        <p:nvSpPr>
          <p:cNvPr id="20" name="Step card 5"/>
          <p:cNvSpPr/>
          <p:nvPr/>
        </p:nvSpPr>
        <p:spPr>
          <a:xfrm>
            <a:off x="9607052" y="1691640"/>
            <a:ext cx="2036003" cy="2331720"/>
          </a:xfrm>
          <a:prstGeom prst="roundRect">
            <a:avLst>
              <a:gd name="adj" fmla="val 5389"/>
            </a:avLst>
          </a:prstGeom>
          <a:solidFill>
            <a:srgbClr val="FFFFFF"/>
          </a:solidFill>
          <a:ln w="12700">
            <a:solidFill>
              <a:srgbClr val="D5DEE7"/>
            </a:solidFill>
            <a:prstDash val="solid"/>
          </a:ln>
          <a:effectLst>
            <a:outerShdw sx="100000" sy="100000" kx="0" ky="0" algn="bl" rotWithShape="0" blurRad="101600" dist="25400" dir="5400000">
              <a:srgbClr val="0B2E4F">
                <a:alpha val="12000"/>
              </a:srgbClr>
            </a:outerShdw>
          </a:effectLst>
        </p:spPr>
      </p:sp>
      <p:sp>
        <p:nvSpPr>
          <p:cNvPr id="21" name="Step number circle 5"/>
          <p:cNvSpPr/>
          <p:nvPr/>
        </p:nvSpPr>
        <p:spPr>
          <a:xfrm>
            <a:off x="9835652" y="1920240"/>
            <a:ext cx="548640" cy="548640"/>
          </a:xfrm>
          <a:prstGeom prst="ellipse">
            <a:avLst/>
          </a:prstGeom>
          <a:solidFill>
            <a:srgbClr val="0096DC"/>
          </a:solidFill>
          <a:ln/>
        </p:spPr>
      </p:sp>
      <p:sp>
        <p:nvSpPr>
          <p:cNvPr id="22" name="Step number 5"/>
          <p:cNvSpPr txBox="1"/>
          <p:nvPr/>
        </p:nvSpPr>
        <p:spPr>
          <a:xfrm>
            <a:off x="9835652" y="192024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rPr>
              <a:t>5</a:t>
            </a:r>
            <a:endParaRPr lang="en-US" sz="2000" dirty="0"/>
          </a:p>
        </p:txBody>
      </p:sp>
      <p:sp>
        <p:nvSpPr>
          <p:cNvPr id="23" name="Step text 5"/>
          <p:cNvSpPr txBox="1"/>
          <p:nvPr/>
        </p:nvSpPr>
        <p:spPr>
          <a:xfrm>
            <a:off x="9789932" y="2606040"/>
            <a:ext cx="1743395" cy="1325880"/>
          </a:xfrm>
          <a:prstGeom prst="rect">
            <a:avLst/>
          </a:prstGeom>
          <a:noFill/>
          <a:ln/>
        </p:spPr>
        <p:txBody>
          <a:bodyPr wrap="square" lIns="0" tIns="0" rIns="0" bIns="0" rtlCol="0" anchor="t"/>
          <a:lstStyle/>
          <a:p>
            <a:pPr indent="0" marL="0">
              <a:buNone/>
            </a:pPr>
            <a:r>
              <a:rPr lang="en-US" sz="1600" b="1" dirty="0">
                <a:solidFill>
                  <a:srgbClr val="0B2E4F"/>
                </a:solidFill>
              </a:rPr>
              <a:t>Pick your name in your seat</a:t>
            </a:r>
            <a:endParaRPr lang="en-US" sz="1600" dirty="0"/>
          </a:p>
          <a:p>
            <a:pPr indent="0" marL="0">
              <a:buNone/>
            </a:pPr>
            <a:r>
              <a:rPr lang="en-US" sz="1300" dirty="0">
                <a:solidFill>
                  <a:srgbClr val="646464"/>
                </a:solidFill>
              </a:rPr>
              <a:t>Click “Choose your name…” on the shift you want.</a:t>
            </a:r>
            <a:endParaRPr lang="en-US" sz="1600" dirty="0"/>
          </a:p>
        </p:txBody>
      </p:sp>
      <p:sp>
        <p:nvSpPr>
          <p:cNvPr id="24" name="Screenshot caption"/>
          <p:cNvSpPr txBox="1"/>
          <p:nvPr/>
        </p:nvSpPr>
        <p:spPr>
          <a:xfrm>
            <a:off x="548640" y="4297680"/>
            <a:ext cx="5486400" cy="320040"/>
          </a:xfrm>
          <a:prstGeom prst="rect">
            <a:avLst/>
          </a:prstGeom>
          <a:noFill/>
          <a:ln/>
        </p:spPr>
        <p:txBody>
          <a:bodyPr wrap="square" lIns="0" tIns="0" rIns="0" bIns="0" rtlCol="0" anchor="ctr"/>
          <a:lstStyle/>
          <a:p>
            <a:pPr indent="0" marL="0">
              <a:buNone/>
            </a:pPr>
            <a:r>
              <a:rPr lang="en-US" sz="1400" b="1" dirty="0">
                <a:solidFill>
                  <a:srgbClr val="0B2E4F"/>
                </a:solidFill>
              </a:rPr>
              <a:t>The top of the page, as you'll see it:</a:t>
            </a:r>
            <a:endParaRPr lang="en-US" sz="1400" dirty="0"/>
          </a:p>
        </p:txBody>
      </p:sp>
      <p:pic>
        <p:nvPicPr>
          <p:cNvPr id="25" name="Control bar screenshot" descr="/tmp/claude-0/-home-claude/3e9e7f29-dd56-5fc4-af28-996762dd0138/scratchpad/deck3/img/ctl.png">    </p:cNvPr>
          <p:cNvPicPr>
            <a:picLocks noChangeAspect="1"/>
          </p:cNvPicPr>
          <p:nvPr/>
        </p:nvPicPr>
        <p:blipFill>
          <a:blip r:embed="rId1"/>
          <a:stretch>
            <a:fillRect/>
          </a:stretch>
        </p:blipFill>
        <p:spPr>
          <a:xfrm>
            <a:off x="548640" y="4663440"/>
            <a:ext cx="11094415" cy="941816"/>
          </a:xfrm>
          <a:prstGeom prst="rect">
            <a:avLst/>
          </a:prstGeom>
        </p:spPr>
      </p:pic>
      <p:sp>
        <p:nvSpPr>
          <p:cNvPr id="26" name="Screenshot frame"/>
          <p:cNvSpPr/>
          <p:nvPr/>
        </p:nvSpPr>
        <p:spPr>
          <a:xfrm>
            <a:off x="548640" y="4663440"/>
            <a:ext cx="11094415" cy="941816"/>
          </a:xfrm>
          <a:prstGeom prst="roundRect">
            <a:avLst>
              <a:gd name="adj" fmla="val 5825"/>
            </a:avLst>
          </a:prstGeom>
          <a:ln w="12700">
            <a:solidFill>
              <a:srgbClr val="D5DEE7"/>
            </a:solidFill>
            <a:prstDash val="solid"/>
          </a:ln>
        </p:spPr>
      </p:sp>
      <p:sp>
        <p:nvSpPr>
          <p:cNvPr id="27" name="Repeat tip"/>
          <p:cNvSpPr txBox="1"/>
          <p:nvPr/>
        </p:nvSpPr>
        <p:spPr>
          <a:xfrm>
            <a:off x="548640" y="5714984"/>
            <a:ext cx="11094415" cy="320040"/>
          </a:xfrm>
          <a:prstGeom prst="rect">
            <a:avLst/>
          </a:prstGeom>
          <a:noFill/>
          <a:ln/>
        </p:spPr>
        <p:txBody>
          <a:bodyPr wrap="square" lIns="0" tIns="0" rIns="0" bIns="0" rtlCol="0" anchor="ctr"/>
          <a:lstStyle/>
          <a:p>
            <a:pPr indent="0" marL="0">
              <a:buNone/>
            </a:pPr>
            <a:r>
              <a:rPr lang="en-US" sz="1300" i="1" dirty="0">
                <a:solidFill>
                  <a:srgbClr val="646464"/>
                </a:solidFill>
              </a:rPr>
              <a:t>“Repeat my sign-up for 4 weeks” books the same shift and seat for the next four weeks in one click.</a:t>
            </a:r>
            <a:endParaRPr lang="en-US" sz="1300" dirty="0"/>
          </a:p>
        </p:txBody>
      </p:sp>
      <p:sp>
        <p:nvSpPr>
          <p:cNvPr id="25" name="Slide Number Placeholder 0"/>
          <p:cNvSpPr>
            <a:spLocks noGrp="1"/>
          </p:cNvSpPr>
          <p:nvPr>
            <p:ph type="sldNum" sz="quarter" idx="4294967295"/>
          </p:nvPr>
        </p:nvSpPr>
        <p:spPr>
          <a:xfrm>
            <a:off x="11094415"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46464"/>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685800"/>
          </a:xfrm>
          <a:prstGeom prst="rect">
            <a:avLst/>
          </a:prstGeom>
          <a:noFill/>
          <a:ln/>
        </p:spPr>
        <p:txBody>
          <a:bodyPr wrap="square" lIns="0" tIns="0" rIns="0" bIns="0" rtlCol="0" anchor="ctr"/>
          <a:lstStyle/>
          <a:p>
            <a:pPr algn="l" indent="0" marL="0">
              <a:buNone/>
            </a:pPr>
            <a:r>
              <a:rPr lang="en-US" sz="3200" b="1" dirty="0">
                <a:solidFill>
                  <a:schemeClr val="tx2"/>
                </a:solidFill>
              </a:rPr>
              <a:t>What the week looks like</a:t>
            </a:r>
            <a:endParaRPr lang="en-US" sz="3200" dirty="0"/>
          </a:p>
        </p:txBody>
      </p:sp>
      <p:sp>
        <p:nvSpPr>
          <p:cNvPr id="3" name="Text 0"/>
          <p:cNvSpPr/>
          <p:nvPr>
            <p:ph idx="101" type="body" hasCustomPrompt="1"/>
          </p:nvPr>
        </p:nvSpPr>
        <p:spPr>
          <a:xfrm>
            <a:off x="548640" y="1024128"/>
            <a:ext cx="11094415" cy="411480"/>
          </a:xfrm>
          <a:prstGeom prst="rect">
            <a:avLst/>
          </a:prstGeom>
          <a:noFill/>
          <a:ln/>
        </p:spPr>
        <p:txBody>
          <a:bodyPr wrap="square" lIns="0" tIns="0" rIns="0" bIns="0" rtlCol="0" anchor="t"/>
          <a:lstStyle/>
          <a:p>
            <a:pPr indent="0" marL="0">
              <a:buNone/>
            </a:pPr>
            <a:r>
              <a:rPr lang="en-US" sz="1600" dirty="0">
                <a:solidFill>
                  <a:schemeClr val="accent2"/>
                </a:solidFill>
              </a:rPr>
              <a:t>A real view of Monday to Wednesday, October 12–14, as a Tier 1 provider sees it</a:t>
            </a:r>
            <a:endParaRPr lang="en-US" sz="1600" dirty="0"/>
          </a:p>
        </p:txBody>
      </p:sp>
      <p:pic>
        <p:nvPicPr>
          <p:cNvPr id="4" name="Week screenshot" descr="/tmp/claude-0/-home-claude/3e9e7f29-dd56-5fc4-af28-996762dd0138/scratchpad/deck3/img/week_3d.png">    </p:cNvPr>
          <p:cNvPicPr>
            <a:picLocks noChangeAspect="1"/>
          </p:cNvPicPr>
          <p:nvPr/>
        </p:nvPicPr>
        <p:blipFill>
          <a:blip r:embed="rId1"/>
          <a:stretch>
            <a:fillRect/>
          </a:stretch>
        </p:blipFill>
        <p:spPr>
          <a:xfrm>
            <a:off x="548640" y="1691640"/>
            <a:ext cx="5845087" cy="4069080"/>
          </a:xfrm>
          <a:prstGeom prst="rect">
            <a:avLst/>
          </a:prstGeom>
        </p:spPr>
      </p:pic>
      <p:sp>
        <p:nvSpPr>
          <p:cNvPr id="5" name="Week frame"/>
          <p:cNvSpPr/>
          <p:nvPr/>
        </p:nvSpPr>
        <p:spPr>
          <a:xfrm>
            <a:off x="548640" y="1691640"/>
            <a:ext cx="5845087" cy="4069080"/>
          </a:xfrm>
          <a:prstGeom prst="roundRect">
            <a:avLst>
              <a:gd name="adj" fmla="val 1348"/>
            </a:avLst>
          </a:prstGeom>
          <a:ln w="12700">
            <a:solidFill>
              <a:srgbClr val="D5DEE7"/>
            </a:solidFill>
            <a:prstDash val="solid"/>
          </a:ln>
        </p:spPr>
      </p:sp>
      <p:sp>
        <p:nvSpPr>
          <p:cNvPr id="6" name="Key 1"/>
          <p:cNvSpPr txBox="1"/>
          <p:nvPr/>
        </p:nvSpPr>
        <p:spPr>
          <a:xfrm>
            <a:off x="6850927" y="1783080"/>
            <a:ext cx="4792128" cy="914400"/>
          </a:xfrm>
          <a:prstGeom prst="rect">
            <a:avLst/>
          </a:prstGeom>
          <a:noFill/>
          <a:ln/>
        </p:spPr>
        <p:txBody>
          <a:bodyPr wrap="square" lIns="0" tIns="0" rIns="0" bIns="0" rtlCol="0" anchor="t"/>
          <a:lstStyle/>
          <a:p>
            <a:pPr indent="0" marL="0">
              <a:buNone/>
            </a:pPr>
            <a:r>
              <a:rPr lang="en-US" sz="1700" b="1" dirty="0">
                <a:solidFill>
                  <a:srgbClr val="0B2E4F"/>
                </a:solidFill>
              </a:rPr>
              <a:t>Your name + Drop</a:t>
            </a:r>
            <a:endParaRPr lang="en-US" sz="1700" dirty="0"/>
          </a:p>
          <a:p>
            <a:pPr indent="0" marL="0">
              <a:buNone/>
            </a:pPr>
            <a:r>
              <a:rPr lang="en-US" sz="1500" dirty="0">
                <a:solidFill>
                  <a:srgbClr val="646464"/>
                </a:solidFill>
              </a:rPr>
              <a:t>Your booked shifts. Drop releases the seat if your plans change.</a:t>
            </a:r>
            <a:endParaRPr lang="en-US" sz="1700" dirty="0"/>
          </a:p>
        </p:txBody>
      </p:sp>
      <p:sp>
        <p:nvSpPr>
          <p:cNvPr id="7" name="Key 2"/>
          <p:cNvSpPr txBox="1"/>
          <p:nvPr/>
        </p:nvSpPr>
        <p:spPr>
          <a:xfrm>
            <a:off x="6850927" y="2834640"/>
            <a:ext cx="4792128" cy="914400"/>
          </a:xfrm>
          <a:prstGeom prst="rect">
            <a:avLst/>
          </a:prstGeom>
          <a:noFill/>
          <a:ln/>
        </p:spPr>
        <p:txBody>
          <a:bodyPr wrap="square" lIns="0" tIns="0" rIns="0" bIns="0" rtlCol="0" anchor="t"/>
          <a:lstStyle/>
          <a:p>
            <a:pPr indent="0" marL="0">
              <a:buNone/>
            </a:pPr>
            <a:r>
              <a:rPr lang="en-US" sz="1700" b="1" dirty="0">
                <a:solidFill>
                  <a:srgbClr val="0B2E4F"/>
                </a:solidFill>
              </a:rPr>
              <a:t>Choose your name…</a:t>
            </a:r>
            <a:endParaRPr lang="en-US" sz="1700" dirty="0"/>
          </a:p>
          <a:p>
            <a:pPr indent="0" marL="0">
              <a:buNone/>
            </a:pPr>
            <a:r>
              <a:rPr lang="en-US" sz="1500" dirty="0">
                <a:solidFill>
                  <a:srgbClr val="646464"/>
                </a:solidFill>
              </a:rPr>
              <a:t>An open seat. Your name is the only one you can pick.</a:t>
            </a:r>
            <a:endParaRPr lang="en-US" sz="1700" dirty="0"/>
          </a:p>
        </p:txBody>
      </p:sp>
      <p:sp>
        <p:nvSpPr>
          <p:cNvPr id="8" name="Key 3"/>
          <p:cNvSpPr txBox="1"/>
          <p:nvPr/>
        </p:nvSpPr>
        <p:spPr>
          <a:xfrm>
            <a:off x="6850927" y="3886200"/>
            <a:ext cx="4792128" cy="914400"/>
          </a:xfrm>
          <a:prstGeom prst="rect">
            <a:avLst/>
          </a:prstGeom>
          <a:noFill/>
          <a:ln/>
        </p:spPr>
        <p:txBody>
          <a:bodyPr wrap="square" lIns="0" tIns="0" rIns="0" bIns="0" rtlCol="0" anchor="t"/>
          <a:lstStyle/>
          <a:p>
            <a:pPr indent="0" marL="0">
              <a:buNone/>
            </a:pPr>
            <a:r>
              <a:rPr lang="en-US" sz="1700" b="1" dirty="0">
                <a:solidFill>
                  <a:srgbClr val="0B2E4F"/>
                </a:solidFill>
              </a:rPr>
              <a:t>On site / Routed</a:t>
            </a:r>
            <a:endParaRPr lang="en-US" sz="1700" dirty="0"/>
          </a:p>
          <a:p>
            <a:pPr indent="0" marL="0">
              <a:buNone/>
            </a:pPr>
            <a:r>
              <a:rPr lang="en-US" sz="1500" dirty="0">
                <a:solidFill>
                  <a:srgbClr val="646464"/>
                </a:solidFill>
              </a:rPr>
              <a:t>Collapsed rows for clinic and routed seats. Click to open.</a:t>
            </a:r>
            <a:endParaRPr lang="en-US" sz="1700" dirty="0"/>
          </a:p>
        </p:txBody>
      </p:sp>
      <p:sp>
        <p:nvSpPr>
          <p:cNvPr id="9" name="Key 4"/>
          <p:cNvSpPr txBox="1"/>
          <p:nvPr/>
        </p:nvSpPr>
        <p:spPr>
          <a:xfrm>
            <a:off x="6850927" y="4937760"/>
            <a:ext cx="4792128" cy="914400"/>
          </a:xfrm>
          <a:prstGeom prst="rect">
            <a:avLst/>
          </a:prstGeom>
          <a:noFill/>
          <a:ln/>
        </p:spPr>
        <p:txBody>
          <a:bodyPr wrap="square" lIns="0" tIns="0" rIns="0" bIns="0" rtlCol="0" anchor="t"/>
          <a:lstStyle/>
          <a:p>
            <a:pPr indent="0" marL="0">
              <a:buNone/>
            </a:pPr>
            <a:r>
              <a:rPr lang="en-US" sz="1700" b="1" dirty="0">
                <a:solidFill>
                  <a:srgbClr val="0B2E4F"/>
                </a:solidFill>
              </a:rPr>
              <a:t>Optional</a:t>
            </a:r>
            <a:endParaRPr lang="en-US" sz="1700" dirty="0"/>
          </a:p>
          <a:p>
            <a:pPr indent="0" marL="0">
              <a:buNone/>
            </a:pPr>
            <a:r>
              <a:rPr lang="en-US" sz="1500" dirty="0">
                <a:solidFill>
                  <a:srgbClr val="646464"/>
                </a:solidFill>
              </a:rPr>
              <a:t>Endocrinology, Obesity Medicine and Async. Per consult only.</a:t>
            </a:r>
            <a:endParaRPr lang="en-US" sz="1700" dirty="0"/>
          </a:p>
        </p:txBody>
      </p:sp>
      <p:sp>
        <p:nvSpPr>
          <p:cNvPr id="10" name="Week caption"/>
          <p:cNvSpPr txBox="1"/>
          <p:nvPr/>
        </p:nvSpPr>
        <p:spPr>
          <a:xfrm>
            <a:off x="548640" y="5897880"/>
            <a:ext cx="5845087" cy="320040"/>
          </a:xfrm>
          <a:prstGeom prst="rect">
            <a:avLst/>
          </a:prstGeom>
          <a:noFill/>
          <a:ln/>
        </p:spPr>
        <p:txBody>
          <a:bodyPr wrap="square" lIns="0" tIns="0" rIns="0" bIns="0" rtlCol="0" anchor="ctr"/>
          <a:lstStyle/>
          <a:p>
            <a:pPr indent="0" marL="0">
              <a:buNone/>
            </a:pPr>
            <a:r>
              <a:rPr lang="en-US" sz="1300" i="1" dirty="0">
                <a:solidFill>
                  <a:srgbClr val="646464"/>
                </a:solidFill>
              </a:rPr>
              <a:t>The afternoon shifts sit below a bold line under the morning shifts.</a:t>
            </a:r>
            <a:endParaRPr lang="en-US" sz="1300" dirty="0"/>
          </a:p>
        </p:txBody>
      </p:sp>
      <p:sp>
        <p:nvSpPr>
          <p:cNvPr id="25" name="Slide Number Placeholder 0"/>
          <p:cNvSpPr>
            <a:spLocks noGrp="1"/>
          </p:cNvSpPr>
          <p:nvPr>
            <p:ph type="sldNum" sz="quarter" idx="4294967295"/>
          </p:nvPr>
        </p:nvSpPr>
        <p:spPr>
          <a:xfrm>
            <a:off x="11094415"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46464"/>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685800"/>
          </a:xfrm>
          <a:prstGeom prst="rect">
            <a:avLst/>
          </a:prstGeom>
          <a:noFill/>
          <a:ln/>
        </p:spPr>
        <p:txBody>
          <a:bodyPr wrap="square" lIns="0" tIns="0" rIns="0" bIns="0" rtlCol="0" anchor="ctr"/>
          <a:lstStyle/>
          <a:p>
            <a:pPr algn="l" indent="0" marL="0">
              <a:buNone/>
            </a:pPr>
            <a:r>
              <a:rPr lang="en-US" sz="3200" b="1" dirty="0">
                <a:solidFill>
                  <a:schemeClr val="tx2"/>
                </a:solidFill>
              </a:rPr>
              <a:t>Rules of the road</a:t>
            </a:r>
            <a:endParaRPr lang="en-US" sz="3200" dirty="0"/>
          </a:p>
        </p:txBody>
      </p:sp>
      <p:sp>
        <p:nvSpPr>
          <p:cNvPr id="3" name="Text 0"/>
          <p:cNvSpPr/>
          <p:nvPr>
            <p:ph idx="101" type="body" hasCustomPrompt="1"/>
          </p:nvPr>
        </p:nvSpPr>
        <p:spPr>
          <a:xfrm>
            <a:off x="548640" y="1024128"/>
            <a:ext cx="11094415" cy="411480"/>
          </a:xfrm>
          <a:prstGeom prst="rect">
            <a:avLst/>
          </a:prstGeom>
          <a:noFill/>
          <a:ln/>
        </p:spPr>
        <p:txBody>
          <a:bodyPr wrap="square" lIns="0" tIns="0" rIns="0" bIns="0" rtlCol="0" anchor="t"/>
          <a:lstStyle/>
          <a:p>
            <a:pPr indent="0" marL="0">
              <a:buNone/>
            </a:pPr>
            <a:r>
              <a:rPr lang="en-US" sz="1600" dirty="0">
                <a:solidFill>
                  <a:schemeClr val="accent2"/>
                </a:solidFill>
              </a:rPr>
              <a:t>A few habits that keep every shift covered</a:t>
            </a:r>
            <a:endParaRPr lang="en-US" sz="1600" dirty="0"/>
          </a:p>
        </p:txBody>
      </p:sp>
      <p:sp>
        <p:nvSpPr>
          <p:cNvPr id="4" name="Rule card 1"/>
          <p:cNvSpPr/>
          <p:nvPr/>
        </p:nvSpPr>
        <p:spPr>
          <a:xfrm>
            <a:off x="548640" y="1691640"/>
            <a:ext cx="5364328" cy="1234440"/>
          </a:xfrm>
          <a:prstGeom prst="roundRect">
            <a:avLst>
              <a:gd name="adj" fmla="val 8889"/>
            </a:avLst>
          </a:prstGeom>
          <a:solidFill>
            <a:srgbClr val="F4F7FA"/>
          </a:solidFill>
          <a:ln/>
        </p:spPr>
      </p:sp>
      <p:sp>
        <p:nvSpPr>
          <p:cNvPr id="5" name="Rule 1 circle"/>
          <p:cNvSpPr/>
          <p:nvPr/>
        </p:nvSpPr>
        <p:spPr>
          <a:xfrm>
            <a:off x="777240" y="1965960"/>
            <a:ext cx="685800" cy="685800"/>
          </a:xfrm>
          <a:prstGeom prst="ellipse">
            <a:avLst/>
          </a:prstGeom>
          <a:solidFill>
            <a:srgbClr val="FFFFFF"/>
          </a:solidFill>
          <a:ln/>
        </p:spPr>
      </p:sp>
      <p:pic>
        <p:nvPicPr>
          <p:cNvPr id="6" name="Rule 1 icon" descr="preencoded.png">    </p:cNvPr>
          <p:cNvPicPr>
            <a:picLocks noChangeAspect="1"/>
          </p:cNvPicPr>
          <p:nvPr/>
        </p:nvPicPr>
        <p:blipFill>
          <a:blip r:embed="rId1"/>
          <a:stretch>
            <a:fillRect/>
          </a:stretch>
        </p:blipFill>
        <p:spPr>
          <a:xfrm>
            <a:off x="948690" y="2137410"/>
            <a:ext cx="342900" cy="342900"/>
          </a:xfrm>
          <a:prstGeom prst="rect">
            <a:avLst/>
          </a:prstGeom>
        </p:spPr>
      </p:pic>
      <p:sp>
        <p:nvSpPr>
          <p:cNvPr id="7" name="Rule text 1"/>
          <p:cNvSpPr txBox="1"/>
          <p:nvPr/>
        </p:nvSpPr>
        <p:spPr>
          <a:xfrm>
            <a:off x="1645920" y="1783080"/>
            <a:ext cx="4084168" cy="1051560"/>
          </a:xfrm>
          <a:prstGeom prst="rect">
            <a:avLst/>
          </a:prstGeom>
          <a:noFill/>
          <a:ln/>
        </p:spPr>
        <p:txBody>
          <a:bodyPr wrap="square" lIns="0" tIns="0" rIns="0" bIns="0" rtlCol="0" anchor="ctr"/>
          <a:lstStyle/>
          <a:p>
            <a:pPr indent="0" marL="0">
              <a:buNone/>
            </a:pPr>
            <a:r>
              <a:rPr lang="en-US" sz="1600" b="1" dirty="0">
                <a:solidFill>
                  <a:srgbClr val="1F2A36"/>
                </a:solidFill>
              </a:rPr>
              <a:t>Sign up early and far ahead</a:t>
            </a:r>
            <a:endParaRPr lang="en-US" sz="1600" dirty="0"/>
          </a:p>
          <a:p>
            <a:pPr indent="0" marL="0">
              <a:buNone/>
            </a:pPr>
            <a:r>
              <a:rPr lang="en-US" sz="1400" dirty="0">
                <a:solidFill>
                  <a:srgbClr val="646464"/>
                </a:solidFill>
              </a:rPr>
              <a:t>You can book up to 26 weeks out. Repeat for 4, 8 or 13 weeks covers a regular schedule in one step.</a:t>
            </a:r>
            <a:endParaRPr lang="en-US" sz="1600" dirty="0"/>
          </a:p>
        </p:txBody>
      </p:sp>
      <p:sp>
        <p:nvSpPr>
          <p:cNvPr id="8" name="Rule card 2"/>
          <p:cNvSpPr/>
          <p:nvPr/>
        </p:nvSpPr>
        <p:spPr>
          <a:xfrm>
            <a:off x="6278728" y="1691640"/>
            <a:ext cx="5364328" cy="1234440"/>
          </a:xfrm>
          <a:prstGeom prst="roundRect">
            <a:avLst>
              <a:gd name="adj" fmla="val 8889"/>
            </a:avLst>
          </a:prstGeom>
          <a:solidFill>
            <a:srgbClr val="F4F7FA"/>
          </a:solidFill>
          <a:ln/>
        </p:spPr>
      </p:sp>
      <p:sp>
        <p:nvSpPr>
          <p:cNvPr id="9" name="Rule 2 circle"/>
          <p:cNvSpPr/>
          <p:nvPr/>
        </p:nvSpPr>
        <p:spPr>
          <a:xfrm>
            <a:off x="6507328" y="1965960"/>
            <a:ext cx="685800" cy="685800"/>
          </a:xfrm>
          <a:prstGeom prst="ellipse">
            <a:avLst/>
          </a:prstGeom>
          <a:solidFill>
            <a:srgbClr val="FFFFFF"/>
          </a:solidFill>
          <a:ln/>
        </p:spPr>
      </p:sp>
      <p:pic>
        <p:nvPicPr>
          <p:cNvPr id="10" name="Rule 2 icon" descr="preencoded.png">    </p:cNvPr>
          <p:cNvPicPr>
            <a:picLocks noChangeAspect="1"/>
          </p:cNvPicPr>
          <p:nvPr/>
        </p:nvPicPr>
        <p:blipFill>
          <a:blip r:embed="rId2"/>
          <a:stretch>
            <a:fillRect/>
          </a:stretch>
        </p:blipFill>
        <p:spPr>
          <a:xfrm>
            <a:off x="6678778" y="2137410"/>
            <a:ext cx="342900" cy="342900"/>
          </a:xfrm>
          <a:prstGeom prst="rect">
            <a:avLst/>
          </a:prstGeom>
        </p:spPr>
      </p:pic>
      <p:sp>
        <p:nvSpPr>
          <p:cNvPr id="11" name="Rule text 2"/>
          <p:cNvSpPr txBox="1"/>
          <p:nvPr/>
        </p:nvSpPr>
        <p:spPr>
          <a:xfrm>
            <a:off x="7376008" y="1783080"/>
            <a:ext cx="4084168" cy="1051560"/>
          </a:xfrm>
          <a:prstGeom prst="rect">
            <a:avLst/>
          </a:prstGeom>
          <a:noFill/>
          <a:ln/>
        </p:spPr>
        <p:txBody>
          <a:bodyPr wrap="square" lIns="0" tIns="0" rIns="0" bIns="0" rtlCol="0" anchor="ctr"/>
          <a:lstStyle/>
          <a:p>
            <a:pPr indent="0" marL="0">
              <a:buNone/>
            </a:pPr>
            <a:r>
              <a:rPr lang="en-US" sz="1600" b="1" dirty="0">
                <a:solidFill>
                  <a:srgbClr val="1F2A36"/>
                </a:solidFill>
              </a:rPr>
              <a:t>Plans change? Drop the seat yourself</a:t>
            </a:r>
            <a:endParaRPr lang="en-US" sz="1600" dirty="0"/>
          </a:p>
          <a:p>
            <a:pPr indent="0" marL="0">
              <a:buNone/>
            </a:pPr>
            <a:r>
              <a:rPr lang="en-US" sz="1400" dirty="0">
                <a:solidFill>
                  <a:srgbClr val="646464"/>
                </a:solidFill>
              </a:rPr>
              <a:t>Use Drop on your shift as soon as you know, so someone else can take it. The earlier, the better.</a:t>
            </a:r>
            <a:endParaRPr lang="en-US" sz="1600" dirty="0"/>
          </a:p>
        </p:txBody>
      </p:sp>
      <p:sp>
        <p:nvSpPr>
          <p:cNvPr id="12" name="Rule card 3"/>
          <p:cNvSpPr/>
          <p:nvPr/>
        </p:nvSpPr>
        <p:spPr>
          <a:xfrm>
            <a:off x="548640" y="3108960"/>
            <a:ext cx="5364328" cy="1234440"/>
          </a:xfrm>
          <a:prstGeom prst="roundRect">
            <a:avLst>
              <a:gd name="adj" fmla="val 8889"/>
            </a:avLst>
          </a:prstGeom>
          <a:solidFill>
            <a:srgbClr val="F4F7FA"/>
          </a:solidFill>
          <a:ln/>
        </p:spPr>
      </p:sp>
      <p:sp>
        <p:nvSpPr>
          <p:cNvPr id="13" name="Rule 3 circle"/>
          <p:cNvSpPr/>
          <p:nvPr/>
        </p:nvSpPr>
        <p:spPr>
          <a:xfrm>
            <a:off x="777240" y="3383280"/>
            <a:ext cx="685800" cy="685800"/>
          </a:xfrm>
          <a:prstGeom prst="ellipse">
            <a:avLst/>
          </a:prstGeom>
          <a:solidFill>
            <a:srgbClr val="FFFFFF"/>
          </a:solidFill>
          <a:ln/>
        </p:spPr>
      </p:sp>
      <p:pic>
        <p:nvPicPr>
          <p:cNvPr id="14" name="Rule 3 icon" descr="preencoded.png">    </p:cNvPr>
          <p:cNvPicPr>
            <a:picLocks noChangeAspect="1"/>
          </p:cNvPicPr>
          <p:nvPr/>
        </p:nvPicPr>
        <p:blipFill>
          <a:blip r:embed="rId3"/>
          <a:stretch>
            <a:fillRect/>
          </a:stretch>
        </p:blipFill>
        <p:spPr>
          <a:xfrm>
            <a:off x="948690" y="3554730"/>
            <a:ext cx="342900" cy="342900"/>
          </a:xfrm>
          <a:prstGeom prst="rect">
            <a:avLst/>
          </a:prstGeom>
        </p:spPr>
      </p:pic>
      <p:sp>
        <p:nvSpPr>
          <p:cNvPr id="15" name="Rule text 3"/>
          <p:cNvSpPr txBox="1"/>
          <p:nvPr/>
        </p:nvSpPr>
        <p:spPr>
          <a:xfrm>
            <a:off x="1645920" y="3200400"/>
            <a:ext cx="4084168" cy="1051560"/>
          </a:xfrm>
          <a:prstGeom prst="rect">
            <a:avLst/>
          </a:prstGeom>
          <a:noFill/>
          <a:ln/>
        </p:spPr>
        <p:txBody>
          <a:bodyPr wrap="square" lIns="0" tIns="0" rIns="0" bIns="0" rtlCol="0" anchor="ctr"/>
          <a:lstStyle/>
          <a:p>
            <a:pPr indent="0" marL="0">
              <a:buNone/>
            </a:pPr>
            <a:r>
              <a:rPr lang="en-US" sz="1600" b="1" dirty="0">
                <a:solidFill>
                  <a:srgbClr val="1F2A36"/>
                </a:solidFill>
              </a:rPr>
              <a:t>Time off: tell the scheduling team</a:t>
            </a:r>
            <a:endParaRPr lang="en-US" sz="1600" dirty="0"/>
          </a:p>
          <a:p>
            <a:pPr indent="0" marL="0">
              <a:buNone/>
            </a:pPr>
            <a:r>
              <a:rPr lang="en-US" sz="1400" dirty="0">
                <a:solidFill>
                  <a:srgbClr val="646464"/>
                </a:solidFill>
              </a:rPr>
              <a:t>They mark you unavailable, and your name is grayed out on those dates.</a:t>
            </a:r>
            <a:endParaRPr lang="en-US" sz="1600" dirty="0"/>
          </a:p>
        </p:txBody>
      </p:sp>
      <p:sp>
        <p:nvSpPr>
          <p:cNvPr id="16" name="Rule card 4"/>
          <p:cNvSpPr/>
          <p:nvPr/>
        </p:nvSpPr>
        <p:spPr>
          <a:xfrm>
            <a:off x="6278728" y="3108960"/>
            <a:ext cx="5364328" cy="1234440"/>
          </a:xfrm>
          <a:prstGeom prst="roundRect">
            <a:avLst>
              <a:gd name="adj" fmla="val 8889"/>
            </a:avLst>
          </a:prstGeom>
          <a:solidFill>
            <a:srgbClr val="F4F7FA"/>
          </a:solidFill>
          <a:ln/>
        </p:spPr>
      </p:sp>
      <p:sp>
        <p:nvSpPr>
          <p:cNvPr id="17" name="Rule 4 circle"/>
          <p:cNvSpPr/>
          <p:nvPr/>
        </p:nvSpPr>
        <p:spPr>
          <a:xfrm>
            <a:off x="6507328" y="3383280"/>
            <a:ext cx="685800" cy="685800"/>
          </a:xfrm>
          <a:prstGeom prst="ellipse">
            <a:avLst/>
          </a:prstGeom>
          <a:solidFill>
            <a:srgbClr val="FFFFFF"/>
          </a:solidFill>
          <a:ln/>
        </p:spPr>
      </p:sp>
      <p:pic>
        <p:nvPicPr>
          <p:cNvPr id="18" name="Rule 4 icon" descr="preencoded.png">    </p:cNvPr>
          <p:cNvPicPr>
            <a:picLocks noChangeAspect="1"/>
          </p:cNvPicPr>
          <p:nvPr/>
        </p:nvPicPr>
        <p:blipFill>
          <a:blip r:embed="rId4"/>
          <a:stretch>
            <a:fillRect/>
          </a:stretch>
        </p:blipFill>
        <p:spPr>
          <a:xfrm>
            <a:off x="6678778" y="3554730"/>
            <a:ext cx="342900" cy="342900"/>
          </a:xfrm>
          <a:prstGeom prst="rect">
            <a:avLst/>
          </a:prstGeom>
        </p:spPr>
      </p:pic>
      <p:sp>
        <p:nvSpPr>
          <p:cNvPr id="19" name="Rule text 4"/>
          <p:cNvSpPr txBox="1"/>
          <p:nvPr/>
        </p:nvSpPr>
        <p:spPr>
          <a:xfrm>
            <a:off x="7376008" y="3200400"/>
            <a:ext cx="4084168" cy="1051560"/>
          </a:xfrm>
          <a:prstGeom prst="rect">
            <a:avLst/>
          </a:prstGeom>
          <a:noFill/>
          <a:ln/>
        </p:spPr>
        <p:txBody>
          <a:bodyPr wrap="square" lIns="0" tIns="0" rIns="0" bIns="0" rtlCol="0" anchor="ctr"/>
          <a:lstStyle/>
          <a:p>
            <a:pPr indent="0" marL="0">
              <a:buNone/>
            </a:pPr>
            <a:r>
              <a:rPr lang="en-US" sz="1600" b="1" dirty="0">
                <a:solidFill>
                  <a:srgbClr val="1F2A36"/>
                </a:solidFill>
              </a:rPr>
              <a:t>Working from outside the US?</a:t>
            </a:r>
            <a:endParaRPr lang="en-US" sz="1600" dirty="0"/>
          </a:p>
          <a:p>
            <a:pPr indent="0" marL="0">
              <a:buNone/>
            </a:pPr>
            <a:r>
              <a:rPr lang="en-US" sz="1400" dirty="0">
                <a:solidFill>
                  <a:srgbClr val="646464"/>
                </a:solidFill>
              </a:rPr>
              <a:t>If this applies to you, the scheduling team enters your US dates. You can sign up only on those dates.</a:t>
            </a:r>
            <a:endParaRPr lang="en-US" sz="1600" dirty="0"/>
          </a:p>
        </p:txBody>
      </p:sp>
      <p:sp>
        <p:nvSpPr>
          <p:cNvPr id="20" name="Rule card 5"/>
          <p:cNvSpPr/>
          <p:nvPr/>
        </p:nvSpPr>
        <p:spPr>
          <a:xfrm>
            <a:off x="548640" y="4526280"/>
            <a:ext cx="5364328" cy="1234440"/>
          </a:xfrm>
          <a:prstGeom prst="roundRect">
            <a:avLst>
              <a:gd name="adj" fmla="val 8889"/>
            </a:avLst>
          </a:prstGeom>
          <a:solidFill>
            <a:srgbClr val="F4F7FA"/>
          </a:solidFill>
          <a:ln/>
        </p:spPr>
      </p:sp>
      <p:sp>
        <p:nvSpPr>
          <p:cNvPr id="21" name="Rule 5 circle"/>
          <p:cNvSpPr/>
          <p:nvPr/>
        </p:nvSpPr>
        <p:spPr>
          <a:xfrm>
            <a:off x="777240" y="4800600"/>
            <a:ext cx="685800" cy="685800"/>
          </a:xfrm>
          <a:prstGeom prst="ellipse">
            <a:avLst/>
          </a:prstGeom>
          <a:solidFill>
            <a:srgbClr val="FFFFFF"/>
          </a:solidFill>
          <a:ln/>
        </p:spPr>
      </p:sp>
      <p:pic>
        <p:nvPicPr>
          <p:cNvPr id="22" name="Rule 5 icon" descr="preencoded.png">    </p:cNvPr>
          <p:cNvPicPr>
            <a:picLocks noChangeAspect="1"/>
          </p:cNvPicPr>
          <p:nvPr/>
        </p:nvPicPr>
        <p:blipFill>
          <a:blip r:embed="rId5"/>
          <a:stretch>
            <a:fillRect/>
          </a:stretch>
        </p:blipFill>
        <p:spPr>
          <a:xfrm>
            <a:off x="948690" y="4972050"/>
            <a:ext cx="342900" cy="342900"/>
          </a:xfrm>
          <a:prstGeom prst="rect">
            <a:avLst/>
          </a:prstGeom>
        </p:spPr>
      </p:pic>
      <p:sp>
        <p:nvSpPr>
          <p:cNvPr id="23" name="Rule text 5"/>
          <p:cNvSpPr txBox="1"/>
          <p:nvPr/>
        </p:nvSpPr>
        <p:spPr>
          <a:xfrm>
            <a:off x="1645920" y="4617720"/>
            <a:ext cx="4084168" cy="1051560"/>
          </a:xfrm>
          <a:prstGeom prst="rect">
            <a:avLst/>
          </a:prstGeom>
          <a:noFill/>
          <a:ln/>
        </p:spPr>
        <p:txBody>
          <a:bodyPr wrap="square" lIns="0" tIns="0" rIns="0" bIns="0" rtlCol="0" anchor="ctr"/>
          <a:lstStyle/>
          <a:p>
            <a:pPr indent="0" marL="0">
              <a:buNone/>
            </a:pPr>
            <a:r>
              <a:rPr lang="en-US" sz="1600" b="1" dirty="0">
                <a:solidFill>
                  <a:srgbClr val="1F2A36"/>
                </a:solidFill>
              </a:rPr>
              <a:t>Tier seats come first</a:t>
            </a:r>
            <a:endParaRPr lang="en-US" sz="1600" dirty="0"/>
          </a:p>
          <a:p>
            <a:pPr indent="0" marL="0">
              <a:buNone/>
            </a:pPr>
            <a:r>
              <a:rPr lang="en-US" sz="1400" dirty="0">
                <a:solidFill>
                  <a:srgbClr val="646464"/>
                </a:solidFill>
              </a:rPr>
              <a:t>Tier 1, 2 and 3 must be filled every shift. The page shows which shifts still need someone.</a:t>
            </a:r>
            <a:endParaRPr lang="en-US" sz="1600" dirty="0"/>
          </a:p>
        </p:txBody>
      </p:sp>
      <p:sp>
        <p:nvSpPr>
          <p:cNvPr id="24" name="Rule card 6"/>
          <p:cNvSpPr/>
          <p:nvPr/>
        </p:nvSpPr>
        <p:spPr>
          <a:xfrm>
            <a:off x="6278728" y="4526280"/>
            <a:ext cx="5364328" cy="1234440"/>
          </a:xfrm>
          <a:prstGeom prst="roundRect">
            <a:avLst>
              <a:gd name="adj" fmla="val 8889"/>
            </a:avLst>
          </a:prstGeom>
          <a:solidFill>
            <a:srgbClr val="F4F7FA"/>
          </a:solidFill>
          <a:ln/>
        </p:spPr>
      </p:sp>
      <p:sp>
        <p:nvSpPr>
          <p:cNvPr id="25" name="Rule 6 circle"/>
          <p:cNvSpPr/>
          <p:nvPr/>
        </p:nvSpPr>
        <p:spPr>
          <a:xfrm>
            <a:off x="6507328" y="4800600"/>
            <a:ext cx="685800" cy="685800"/>
          </a:xfrm>
          <a:prstGeom prst="ellipse">
            <a:avLst/>
          </a:prstGeom>
          <a:solidFill>
            <a:srgbClr val="FFFFFF"/>
          </a:solidFill>
          <a:ln/>
        </p:spPr>
      </p:sp>
      <p:pic>
        <p:nvPicPr>
          <p:cNvPr id="26" name="Rule 6 icon" descr="preencoded.png">    </p:cNvPr>
          <p:cNvPicPr>
            <a:picLocks noChangeAspect="1"/>
          </p:cNvPicPr>
          <p:nvPr/>
        </p:nvPicPr>
        <p:blipFill>
          <a:blip r:embed="rId6"/>
          <a:stretch>
            <a:fillRect/>
          </a:stretch>
        </p:blipFill>
        <p:spPr>
          <a:xfrm>
            <a:off x="6678778" y="4972050"/>
            <a:ext cx="342900" cy="342900"/>
          </a:xfrm>
          <a:prstGeom prst="rect">
            <a:avLst/>
          </a:prstGeom>
        </p:spPr>
      </p:pic>
      <p:sp>
        <p:nvSpPr>
          <p:cNvPr id="27" name="Rule text 6"/>
          <p:cNvSpPr txBox="1"/>
          <p:nvPr/>
        </p:nvSpPr>
        <p:spPr>
          <a:xfrm>
            <a:off x="7376008" y="4617720"/>
            <a:ext cx="4084168" cy="1051560"/>
          </a:xfrm>
          <a:prstGeom prst="rect">
            <a:avLst/>
          </a:prstGeom>
          <a:noFill/>
          <a:ln/>
        </p:spPr>
        <p:txBody>
          <a:bodyPr wrap="square" lIns="0" tIns="0" rIns="0" bIns="0" rtlCol="0" anchor="ctr"/>
          <a:lstStyle/>
          <a:p>
            <a:pPr indent="0" marL="0">
              <a:buNone/>
            </a:pPr>
            <a:r>
              <a:rPr lang="en-US" sz="1600" b="1" dirty="0">
                <a:solidFill>
                  <a:srgbClr val="1F2A36"/>
                </a:solidFill>
              </a:rPr>
              <a:t>Seat looks wrong?</a:t>
            </a:r>
            <a:endParaRPr lang="en-US" sz="1600" dirty="0"/>
          </a:p>
          <a:p>
            <a:pPr indent="0" marL="0">
              <a:buNone/>
            </a:pPr>
            <a:r>
              <a:rPr lang="en-US" sz="1400" dirty="0">
                <a:solidFill>
                  <a:srgbClr val="646464"/>
                </a:solidFill>
              </a:rPr>
              <a:t>If you don't see your name where you expect it, tell the scheduling team. Seats follow your licenses.</a:t>
            </a:r>
            <a:endParaRPr lang="en-US" sz="1600" dirty="0"/>
          </a:p>
        </p:txBody>
      </p:sp>
      <p:sp>
        <p:nvSpPr>
          <p:cNvPr id="25" name="Slide Number Placeholder 0"/>
          <p:cNvSpPr>
            <a:spLocks noGrp="1"/>
          </p:cNvSpPr>
          <p:nvPr>
            <p:ph type="sldNum" sz="quarter" idx="4294967295"/>
          </p:nvPr>
        </p:nvSpPr>
        <p:spPr>
          <a:xfrm>
            <a:off x="11094415"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46464"/>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685800"/>
          </a:xfrm>
          <a:prstGeom prst="rect">
            <a:avLst/>
          </a:prstGeom>
          <a:noFill/>
          <a:ln/>
        </p:spPr>
        <p:txBody>
          <a:bodyPr wrap="square" lIns="0" tIns="0" rIns="0" bIns="0" rtlCol="0" anchor="ctr"/>
          <a:lstStyle/>
          <a:p>
            <a:pPr algn="l" indent="0" marL="0">
              <a:buNone/>
            </a:pPr>
            <a:r>
              <a:rPr lang="en-US" sz="3200" b="1" dirty="0">
                <a:solidFill>
                  <a:schemeClr val="tx2"/>
                </a:solidFill>
              </a:rPr>
              <a:t>How our schedulers route special visits</a:t>
            </a:r>
            <a:endParaRPr lang="en-US" sz="3200" dirty="0"/>
          </a:p>
        </p:txBody>
      </p:sp>
      <p:sp>
        <p:nvSpPr>
          <p:cNvPr id="3" name="Text 0"/>
          <p:cNvSpPr/>
          <p:nvPr>
            <p:ph idx="101" type="body" hasCustomPrompt="1"/>
          </p:nvPr>
        </p:nvSpPr>
        <p:spPr>
          <a:xfrm>
            <a:off x="548640" y="1024128"/>
            <a:ext cx="11094415" cy="411480"/>
          </a:xfrm>
          <a:prstGeom prst="rect">
            <a:avLst/>
          </a:prstGeom>
          <a:noFill/>
          <a:ln/>
        </p:spPr>
        <p:txBody>
          <a:bodyPr wrap="square" lIns="0" tIns="0" rIns="0" bIns="0" rtlCol="0" anchor="t"/>
          <a:lstStyle/>
          <a:p>
            <a:pPr indent="0" marL="0">
              <a:buNone/>
            </a:pPr>
            <a:r>
              <a:rPr lang="en-US" sz="1600" dirty="0">
                <a:solidFill>
                  <a:schemeClr val="accent2"/>
                </a:solidFill>
              </a:rPr>
              <a:t>These go to specific providers, whatever the shift</a:t>
            </a:r>
            <a:endParaRPr lang="en-US" sz="1600" dirty="0"/>
          </a:p>
        </p:txBody>
      </p:sp>
      <p:sp>
        <p:nvSpPr>
          <p:cNvPr id="4" name="Special card 1"/>
          <p:cNvSpPr/>
          <p:nvPr/>
        </p:nvSpPr>
        <p:spPr>
          <a:xfrm>
            <a:off x="548640" y="1691640"/>
            <a:ext cx="3515258" cy="1965960"/>
          </a:xfrm>
          <a:prstGeom prst="roundRect">
            <a:avLst>
              <a:gd name="adj" fmla="val 5581"/>
            </a:avLst>
          </a:prstGeom>
          <a:solidFill>
            <a:srgbClr val="FFFFFF"/>
          </a:solidFill>
          <a:ln w="12700">
            <a:solidFill>
              <a:srgbClr val="D5DEE7"/>
            </a:solidFill>
            <a:prstDash val="solid"/>
          </a:ln>
          <a:effectLst>
            <a:outerShdw sx="100000" sy="100000" kx="0" ky="0" algn="bl" rotWithShape="0" blurRad="101600" dist="25400" dir="5400000">
              <a:srgbClr val="0B2E4F">
                <a:alpha val="12000"/>
              </a:srgbClr>
            </a:outerShdw>
          </a:effectLst>
        </p:spPr>
      </p:sp>
      <p:sp>
        <p:nvSpPr>
          <p:cNvPr id="5" name="Special 1 circle"/>
          <p:cNvSpPr/>
          <p:nvPr/>
        </p:nvSpPr>
        <p:spPr>
          <a:xfrm>
            <a:off x="822960" y="1965960"/>
            <a:ext cx="685800" cy="685800"/>
          </a:xfrm>
          <a:prstGeom prst="ellipse">
            <a:avLst/>
          </a:prstGeom>
          <a:solidFill>
            <a:srgbClr val="E6F5FC"/>
          </a:solidFill>
          <a:ln/>
        </p:spPr>
      </p:sp>
      <p:pic>
        <p:nvPicPr>
          <p:cNvPr id="6" name="Special 1 icon" descr="preencoded.png">    </p:cNvPr>
          <p:cNvPicPr>
            <a:picLocks noChangeAspect="1"/>
          </p:cNvPicPr>
          <p:nvPr/>
        </p:nvPicPr>
        <p:blipFill>
          <a:blip r:embed="rId1"/>
          <a:stretch>
            <a:fillRect/>
          </a:stretch>
        </p:blipFill>
        <p:spPr>
          <a:xfrm>
            <a:off x="994410" y="2137410"/>
            <a:ext cx="342900" cy="342900"/>
          </a:xfrm>
          <a:prstGeom prst="rect">
            <a:avLst/>
          </a:prstGeom>
        </p:spPr>
      </p:pic>
      <p:sp>
        <p:nvSpPr>
          <p:cNvPr id="7" name="Special title 1"/>
          <p:cNvSpPr txBox="1"/>
          <p:nvPr/>
        </p:nvSpPr>
        <p:spPr>
          <a:xfrm>
            <a:off x="1691640" y="1965960"/>
            <a:ext cx="2143658" cy="685800"/>
          </a:xfrm>
          <a:prstGeom prst="rect">
            <a:avLst/>
          </a:prstGeom>
          <a:noFill/>
          <a:ln/>
        </p:spPr>
        <p:txBody>
          <a:bodyPr wrap="square" lIns="0" tIns="0" rIns="0" bIns="0" rtlCol="0" anchor="ctr"/>
          <a:lstStyle/>
          <a:p>
            <a:pPr indent="0" marL="0">
              <a:buNone/>
            </a:pPr>
            <a:r>
              <a:rPr lang="en-US" sz="1800" b="1" dirty="0">
                <a:solidFill>
                  <a:srgbClr val="0B2E4F"/>
                </a:solidFill>
              </a:rPr>
              <a:t>Window tint</a:t>
            </a:r>
            <a:endParaRPr lang="en-US" sz="1800" dirty="0"/>
          </a:p>
        </p:txBody>
      </p:sp>
      <p:sp>
        <p:nvSpPr>
          <p:cNvPr id="8" name="Special body 1"/>
          <p:cNvSpPr txBox="1"/>
          <p:nvPr/>
        </p:nvSpPr>
        <p:spPr>
          <a:xfrm>
            <a:off x="822960" y="2743200"/>
            <a:ext cx="2966618" cy="822960"/>
          </a:xfrm>
          <a:prstGeom prst="rect">
            <a:avLst/>
          </a:prstGeom>
          <a:noFill/>
          <a:ln/>
        </p:spPr>
        <p:txBody>
          <a:bodyPr wrap="square" lIns="0" tIns="0" rIns="0" bIns="0" rtlCol="0" anchor="t"/>
          <a:lstStyle/>
          <a:p>
            <a:pPr indent="0" marL="0">
              <a:buNone/>
            </a:pPr>
            <a:r>
              <a:rPr lang="en-US" sz="1400" dirty="0">
                <a:solidFill>
                  <a:srgbClr val="646464"/>
                </a:solidFill>
              </a:rPr>
              <a:t>Dr. Muehrcke and Dr. Gerber. Georgia patients: Dr. Howard.</a:t>
            </a:r>
            <a:endParaRPr lang="en-US" sz="1400" dirty="0"/>
          </a:p>
        </p:txBody>
      </p:sp>
      <p:sp>
        <p:nvSpPr>
          <p:cNvPr id="9" name="Special card 2"/>
          <p:cNvSpPr/>
          <p:nvPr/>
        </p:nvSpPr>
        <p:spPr>
          <a:xfrm>
            <a:off x="4338218" y="1691640"/>
            <a:ext cx="3515258" cy="1965960"/>
          </a:xfrm>
          <a:prstGeom prst="roundRect">
            <a:avLst>
              <a:gd name="adj" fmla="val 5581"/>
            </a:avLst>
          </a:prstGeom>
          <a:solidFill>
            <a:srgbClr val="FFFFFF"/>
          </a:solidFill>
          <a:ln w="12700">
            <a:solidFill>
              <a:srgbClr val="D5DEE7"/>
            </a:solidFill>
            <a:prstDash val="solid"/>
          </a:ln>
          <a:effectLst>
            <a:outerShdw sx="100000" sy="100000" kx="0" ky="0" algn="bl" rotWithShape="0" blurRad="101600" dist="25400" dir="5400000">
              <a:srgbClr val="0B2E4F">
                <a:alpha val="12000"/>
              </a:srgbClr>
            </a:outerShdw>
          </a:effectLst>
        </p:spPr>
      </p:sp>
      <p:sp>
        <p:nvSpPr>
          <p:cNvPr id="10" name="Special 2 circle"/>
          <p:cNvSpPr/>
          <p:nvPr/>
        </p:nvSpPr>
        <p:spPr>
          <a:xfrm>
            <a:off x="4612538" y="1965960"/>
            <a:ext cx="685800" cy="685800"/>
          </a:xfrm>
          <a:prstGeom prst="ellipse">
            <a:avLst/>
          </a:prstGeom>
          <a:solidFill>
            <a:srgbClr val="E6F5FC"/>
          </a:solidFill>
          <a:ln/>
        </p:spPr>
      </p:sp>
      <p:pic>
        <p:nvPicPr>
          <p:cNvPr id="11" name="Special 2 icon" descr="preencoded.png">    </p:cNvPr>
          <p:cNvPicPr>
            <a:picLocks noChangeAspect="1"/>
          </p:cNvPicPr>
          <p:nvPr/>
        </p:nvPicPr>
        <p:blipFill>
          <a:blip r:embed="rId2"/>
          <a:stretch>
            <a:fillRect/>
          </a:stretch>
        </p:blipFill>
        <p:spPr>
          <a:xfrm>
            <a:off x="4783988" y="2137410"/>
            <a:ext cx="342900" cy="342900"/>
          </a:xfrm>
          <a:prstGeom prst="rect">
            <a:avLst/>
          </a:prstGeom>
        </p:spPr>
      </p:pic>
      <p:sp>
        <p:nvSpPr>
          <p:cNvPr id="12" name="Special title 2"/>
          <p:cNvSpPr txBox="1"/>
          <p:nvPr/>
        </p:nvSpPr>
        <p:spPr>
          <a:xfrm>
            <a:off x="5481218" y="1965960"/>
            <a:ext cx="2143658" cy="685800"/>
          </a:xfrm>
          <a:prstGeom prst="rect">
            <a:avLst/>
          </a:prstGeom>
          <a:noFill/>
          <a:ln/>
        </p:spPr>
        <p:txBody>
          <a:bodyPr wrap="square" lIns="0" tIns="0" rIns="0" bIns="0" rtlCol="0" anchor="ctr"/>
          <a:lstStyle/>
          <a:p>
            <a:pPr indent="0" marL="0">
              <a:buNone/>
            </a:pPr>
            <a:r>
              <a:rPr lang="en-US" sz="1800" b="1" dirty="0">
                <a:solidFill>
                  <a:srgbClr val="0B2E4F"/>
                </a:solidFill>
              </a:rPr>
              <a:t>Surrogacy</a:t>
            </a:r>
            <a:endParaRPr lang="en-US" sz="1800" dirty="0"/>
          </a:p>
        </p:txBody>
      </p:sp>
      <p:sp>
        <p:nvSpPr>
          <p:cNvPr id="13" name="Special body 2"/>
          <p:cNvSpPr txBox="1"/>
          <p:nvPr/>
        </p:nvSpPr>
        <p:spPr>
          <a:xfrm>
            <a:off x="4612538" y="2743200"/>
            <a:ext cx="2966618" cy="822960"/>
          </a:xfrm>
          <a:prstGeom prst="rect">
            <a:avLst/>
          </a:prstGeom>
          <a:noFill/>
          <a:ln/>
        </p:spPr>
        <p:txBody>
          <a:bodyPr wrap="square" lIns="0" tIns="0" rIns="0" bIns="0" rtlCol="0" anchor="t"/>
          <a:lstStyle/>
          <a:p>
            <a:pPr indent="0" marL="0">
              <a:buNone/>
            </a:pPr>
            <a:r>
              <a:rPr lang="en-US" sz="1400" dirty="0">
                <a:solidFill>
                  <a:srgbClr val="646464"/>
                </a:solidFill>
              </a:rPr>
              <a:t>Only Dr. Howard, Dr. Mandigo and Dr. Frarey.</a:t>
            </a:r>
            <a:endParaRPr lang="en-US" sz="1400" dirty="0"/>
          </a:p>
        </p:txBody>
      </p:sp>
      <p:sp>
        <p:nvSpPr>
          <p:cNvPr id="14" name="Special card 3"/>
          <p:cNvSpPr/>
          <p:nvPr/>
        </p:nvSpPr>
        <p:spPr>
          <a:xfrm>
            <a:off x="8127797" y="1691640"/>
            <a:ext cx="3515258" cy="1965960"/>
          </a:xfrm>
          <a:prstGeom prst="roundRect">
            <a:avLst>
              <a:gd name="adj" fmla="val 5581"/>
            </a:avLst>
          </a:prstGeom>
          <a:solidFill>
            <a:srgbClr val="FFFFFF"/>
          </a:solidFill>
          <a:ln w="12700">
            <a:solidFill>
              <a:srgbClr val="D5DEE7"/>
            </a:solidFill>
            <a:prstDash val="solid"/>
          </a:ln>
          <a:effectLst>
            <a:outerShdw sx="100000" sy="100000" kx="0" ky="0" algn="bl" rotWithShape="0" blurRad="101600" dist="25400" dir="5400000">
              <a:srgbClr val="0B2E4F">
                <a:alpha val="12000"/>
              </a:srgbClr>
            </a:outerShdw>
          </a:effectLst>
        </p:spPr>
      </p:sp>
      <p:sp>
        <p:nvSpPr>
          <p:cNvPr id="15" name="Special 3 circle"/>
          <p:cNvSpPr/>
          <p:nvPr/>
        </p:nvSpPr>
        <p:spPr>
          <a:xfrm>
            <a:off x="8402117" y="1965960"/>
            <a:ext cx="685800" cy="685800"/>
          </a:xfrm>
          <a:prstGeom prst="ellipse">
            <a:avLst/>
          </a:prstGeom>
          <a:solidFill>
            <a:srgbClr val="E6F5FC"/>
          </a:solidFill>
          <a:ln/>
        </p:spPr>
      </p:sp>
      <p:pic>
        <p:nvPicPr>
          <p:cNvPr id="16" name="Special 3 icon" descr="preencoded.png">    </p:cNvPr>
          <p:cNvPicPr>
            <a:picLocks noChangeAspect="1"/>
          </p:cNvPicPr>
          <p:nvPr/>
        </p:nvPicPr>
        <p:blipFill>
          <a:blip r:embed="rId3"/>
          <a:stretch>
            <a:fillRect/>
          </a:stretch>
        </p:blipFill>
        <p:spPr>
          <a:xfrm>
            <a:off x="8573567" y="2137410"/>
            <a:ext cx="342900" cy="342900"/>
          </a:xfrm>
          <a:prstGeom prst="rect">
            <a:avLst/>
          </a:prstGeom>
        </p:spPr>
      </p:pic>
      <p:sp>
        <p:nvSpPr>
          <p:cNvPr id="17" name="Special title 3"/>
          <p:cNvSpPr txBox="1"/>
          <p:nvPr/>
        </p:nvSpPr>
        <p:spPr>
          <a:xfrm>
            <a:off x="9270797" y="1965960"/>
            <a:ext cx="2143658" cy="685800"/>
          </a:xfrm>
          <a:prstGeom prst="rect">
            <a:avLst/>
          </a:prstGeom>
          <a:noFill/>
          <a:ln/>
        </p:spPr>
        <p:txBody>
          <a:bodyPr wrap="square" lIns="0" tIns="0" rIns="0" bIns="0" rtlCol="0" anchor="ctr"/>
          <a:lstStyle/>
          <a:p>
            <a:pPr indent="0" marL="0">
              <a:buNone/>
            </a:pPr>
            <a:r>
              <a:rPr lang="en-US" sz="1800" b="1" dirty="0">
                <a:solidFill>
                  <a:srgbClr val="0B2E4F"/>
                </a:solidFill>
              </a:rPr>
              <a:t>Veteran disability</a:t>
            </a:r>
            <a:endParaRPr lang="en-US" sz="1800" dirty="0"/>
          </a:p>
        </p:txBody>
      </p:sp>
      <p:sp>
        <p:nvSpPr>
          <p:cNvPr id="18" name="Special body 3"/>
          <p:cNvSpPr txBox="1"/>
          <p:nvPr/>
        </p:nvSpPr>
        <p:spPr>
          <a:xfrm>
            <a:off x="8402117" y="2743200"/>
            <a:ext cx="2966618" cy="822960"/>
          </a:xfrm>
          <a:prstGeom prst="rect">
            <a:avLst/>
          </a:prstGeom>
          <a:noFill/>
          <a:ln/>
        </p:spPr>
        <p:txBody>
          <a:bodyPr wrap="square" lIns="0" tIns="0" rIns="0" bIns="0" rtlCol="0" anchor="t"/>
          <a:lstStyle/>
          <a:p>
            <a:pPr indent="0" marL="0">
              <a:buNone/>
            </a:pPr>
            <a:r>
              <a:rPr lang="en-US" sz="1400" dirty="0">
                <a:solidFill>
                  <a:srgbClr val="646464"/>
                </a:solidFill>
              </a:rPr>
              <a:t>The initial visit is always booked with a doctor (MD or DO), never an NP.</a:t>
            </a:r>
            <a:endParaRPr lang="en-US" sz="1400" dirty="0"/>
          </a:p>
        </p:txBody>
      </p:sp>
      <p:sp>
        <p:nvSpPr>
          <p:cNvPr id="19" name="Special card 4"/>
          <p:cNvSpPr/>
          <p:nvPr/>
        </p:nvSpPr>
        <p:spPr>
          <a:xfrm>
            <a:off x="548640" y="3886200"/>
            <a:ext cx="3515258" cy="1965960"/>
          </a:xfrm>
          <a:prstGeom prst="roundRect">
            <a:avLst>
              <a:gd name="adj" fmla="val 5581"/>
            </a:avLst>
          </a:prstGeom>
          <a:solidFill>
            <a:srgbClr val="FFFFFF"/>
          </a:solidFill>
          <a:ln w="12700">
            <a:solidFill>
              <a:srgbClr val="D5DEE7"/>
            </a:solidFill>
            <a:prstDash val="solid"/>
          </a:ln>
          <a:effectLst>
            <a:outerShdw sx="100000" sy="100000" kx="0" ky="0" algn="bl" rotWithShape="0" blurRad="101600" dist="25400" dir="5400000">
              <a:srgbClr val="0B2E4F">
                <a:alpha val="12000"/>
              </a:srgbClr>
            </a:outerShdw>
          </a:effectLst>
        </p:spPr>
      </p:sp>
      <p:sp>
        <p:nvSpPr>
          <p:cNvPr id="20" name="Special 4 circle"/>
          <p:cNvSpPr/>
          <p:nvPr/>
        </p:nvSpPr>
        <p:spPr>
          <a:xfrm>
            <a:off x="822960" y="4160520"/>
            <a:ext cx="685800" cy="685800"/>
          </a:xfrm>
          <a:prstGeom prst="ellipse">
            <a:avLst/>
          </a:prstGeom>
          <a:solidFill>
            <a:srgbClr val="E6F5FC"/>
          </a:solidFill>
          <a:ln/>
        </p:spPr>
      </p:sp>
      <p:pic>
        <p:nvPicPr>
          <p:cNvPr id="21" name="Special 4 icon" descr="preencoded.png">    </p:cNvPr>
          <p:cNvPicPr>
            <a:picLocks noChangeAspect="1"/>
          </p:cNvPicPr>
          <p:nvPr/>
        </p:nvPicPr>
        <p:blipFill>
          <a:blip r:embed="rId4"/>
          <a:stretch>
            <a:fillRect/>
          </a:stretch>
        </p:blipFill>
        <p:spPr>
          <a:xfrm>
            <a:off x="994410" y="4331970"/>
            <a:ext cx="342900" cy="342900"/>
          </a:xfrm>
          <a:prstGeom prst="rect">
            <a:avLst/>
          </a:prstGeom>
        </p:spPr>
      </p:pic>
      <p:sp>
        <p:nvSpPr>
          <p:cNvPr id="22" name="Special title 4"/>
          <p:cNvSpPr txBox="1"/>
          <p:nvPr/>
        </p:nvSpPr>
        <p:spPr>
          <a:xfrm>
            <a:off x="1691640" y="4160520"/>
            <a:ext cx="2143658" cy="685800"/>
          </a:xfrm>
          <a:prstGeom prst="rect">
            <a:avLst/>
          </a:prstGeom>
          <a:noFill/>
          <a:ln/>
        </p:spPr>
        <p:txBody>
          <a:bodyPr wrap="square" lIns="0" tIns="0" rIns="0" bIns="0" rtlCol="0" anchor="ctr"/>
          <a:lstStyle/>
          <a:p>
            <a:pPr indent="0" marL="0">
              <a:buNone/>
            </a:pPr>
            <a:r>
              <a:rPr lang="en-US" sz="1800" b="1" dirty="0">
                <a:solidFill>
                  <a:srgbClr val="0B2E4F"/>
                </a:solidFill>
              </a:rPr>
              <a:t>Weight loss</a:t>
            </a:r>
            <a:endParaRPr lang="en-US" sz="1800" dirty="0"/>
          </a:p>
        </p:txBody>
      </p:sp>
      <p:sp>
        <p:nvSpPr>
          <p:cNvPr id="23" name="Special body 4"/>
          <p:cNvSpPr txBox="1"/>
          <p:nvPr/>
        </p:nvSpPr>
        <p:spPr>
          <a:xfrm>
            <a:off x="822960" y="4937760"/>
            <a:ext cx="2966618" cy="822960"/>
          </a:xfrm>
          <a:prstGeom prst="rect">
            <a:avLst/>
          </a:prstGeom>
          <a:noFill/>
          <a:ln/>
        </p:spPr>
        <p:txBody>
          <a:bodyPr wrap="square" lIns="0" tIns="0" rIns="0" bIns="0" rtlCol="0" anchor="t"/>
          <a:lstStyle/>
          <a:p>
            <a:pPr indent="0" marL="0">
              <a:buNone/>
            </a:pPr>
            <a:r>
              <a:rPr lang="en-US" sz="1400" dirty="0">
                <a:solidFill>
                  <a:srgbClr val="646464"/>
                </a:solidFill>
              </a:rPr>
              <a:t>Booked in the Obesity Medicine seats.</a:t>
            </a:r>
            <a:endParaRPr lang="en-US" sz="1400" dirty="0"/>
          </a:p>
        </p:txBody>
      </p:sp>
      <p:sp>
        <p:nvSpPr>
          <p:cNvPr id="24" name="Special card 5"/>
          <p:cNvSpPr/>
          <p:nvPr/>
        </p:nvSpPr>
        <p:spPr>
          <a:xfrm>
            <a:off x="4338218" y="3886200"/>
            <a:ext cx="3515258" cy="1965960"/>
          </a:xfrm>
          <a:prstGeom prst="roundRect">
            <a:avLst>
              <a:gd name="adj" fmla="val 5581"/>
            </a:avLst>
          </a:prstGeom>
          <a:solidFill>
            <a:srgbClr val="FFFFFF"/>
          </a:solidFill>
          <a:ln w="12700">
            <a:solidFill>
              <a:srgbClr val="D5DEE7"/>
            </a:solidFill>
            <a:prstDash val="solid"/>
          </a:ln>
          <a:effectLst>
            <a:outerShdw sx="100000" sy="100000" kx="0" ky="0" algn="bl" rotWithShape="0" blurRad="101600" dist="25400" dir="5400000">
              <a:srgbClr val="0B2E4F">
                <a:alpha val="12000"/>
              </a:srgbClr>
            </a:outerShdw>
          </a:effectLst>
        </p:spPr>
      </p:sp>
      <p:sp>
        <p:nvSpPr>
          <p:cNvPr id="25" name="Special 5 circle"/>
          <p:cNvSpPr/>
          <p:nvPr/>
        </p:nvSpPr>
        <p:spPr>
          <a:xfrm>
            <a:off x="4612538" y="4160520"/>
            <a:ext cx="685800" cy="685800"/>
          </a:xfrm>
          <a:prstGeom prst="ellipse">
            <a:avLst/>
          </a:prstGeom>
          <a:solidFill>
            <a:srgbClr val="E6F5FC"/>
          </a:solidFill>
          <a:ln/>
        </p:spPr>
      </p:sp>
      <p:pic>
        <p:nvPicPr>
          <p:cNvPr id="26" name="Special 5 icon" descr="preencoded.png">    </p:cNvPr>
          <p:cNvPicPr>
            <a:picLocks noChangeAspect="1"/>
          </p:cNvPicPr>
          <p:nvPr/>
        </p:nvPicPr>
        <p:blipFill>
          <a:blip r:embed="rId5"/>
          <a:stretch>
            <a:fillRect/>
          </a:stretch>
        </p:blipFill>
        <p:spPr>
          <a:xfrm>
            <a:off x="4783988" y="4331970"/>
            <a:ext cx="342900" cy="342900"/>
          </a:xfrm>
          <a:prstGeom prst="rect">
            <a:avLst/>
          </a:prstGeom>
        </p:spPr>
      </p:pic>
      <p:sp>
        <p:nvSpPr>
          <p:cNvPr id="27" name="Special title 5"/>
          <p:cNvSpPr txBox="1"/>
          <p:nvPr/>
        </p:nvSpPr>
        <p:spPr>
          <a:xfrm>
            <a:off x="5481218" y="4160520"/>
            <a:ext cx="2143658" cy="685800"/>
          </a:xfrm>
          <a:prstGeom prst="rect">
            <a:avLst/>
          </a:prstGeom>
          <a:noFill/>
          <a:ln/>
        </p:spPr>
        <p:txBody>
          <a:bodyPr wrap="square" lIns="0" tIns="0" rIns="0" bIns="0" rtlCol="0" anchor="ctr"/>
          <a:lstStyle/>
          <a:p>
            <a:pPr indent="0" marL="0">
              <a:buNone/>
            </a:pPr>
            <a:r>
              <a:rPr lang="en-US" sz="1800" b="1" dirty="0">
                <a:solidFill>
                  <a:srgbClr val="0B2E4F"/>
                </a:solidFill>
              </a:rPr>
              <a:t>Endocrinology</a:t>
            </a:r>
            <a:endParaRPr lang="en-US" sz="1800" dirty="0"/>
          </a:p>
        </p:txBody>
      </p:sp>
      <p:sp>
        <p:nvSpPr>
          <p:cNvPr id="28" name="Special body 5"/>
          <p:cNvSpPr txBox="1"/>
          <p:nvPr/>
        </p:nvSpPr>
        <p:spPr>
          <a:xfrm>
            <a:off x="4612538" y="4937760"/>
            <a:ext cx="2966618" cy="822960"/>
          </a:xfrm>
          <a:prstGeom prst="rect">
            <a:avLst/>
          </a:prstGeom>
          <a:noFill/>
          <a:ln/>
        </p:spPr>
        <p:txBody>
          <a:bodyPr wrap="square" lIns="0" tIns="0" rIns="0" bIns="0" rtlCol="0" anchor="t"/>
          <a:lstStyle/>
          <a:p>
            <a:pPr indent="0" marL="0">
              <a:buNone/>
            </a:pPr>
            <a:r>
              <a:rPr lang="en-US" sz="1400" dirty="0">
                <a:solidFill>
                  <a:srgbClr val="646464"/>
                </a:solidFill>
              </a:rPr>
              <a:t>Booked in the Endocrinology seat.</a:t>
            </a:r>
            <a:endParaRPr lang="en-US" sz="1400" dirty="0"/>
          </a:p>
        </p:txBody>
      </p:sp>
      <p:sp>
        <p:nvSpPr>
          <p:cNvPr id="29" name="Special card 6"/>
          <p:cNvSpPr/>
          <p:nvPr/>
        </p:nvSpPr>
        <p:spPr>
          <a:xfrm>
            <a:off x="8127797" y="3886200"/>
            <a:ext cx="3515258" cy="1965960"/>
          </a:xfrm>
          <a:prstGeom prst="roundRect">
            <a:avLst>
              <a:gd name="adj" fmla="val 5581"/>
            </a:avLst>
          </a:prstGeom>
          <a:solidFill>
            <a:srgbClr val="FFFFFF"/>
          </a:solidFill>
          <a:ln w="12700">
            <a:solidFill>
              <a:srgbClr val="D5DEE7"/>
            </a:solidFill>
            <a:prstDash val="solid"/>
          </a:ln>
          <a:effectLst>
            <a:outerShdw sx="100000" sy="100000" kx="0" ky="0" algn="bl" rotWithShape="0" blurRad="101600" dist="25400" dir="5400000">
              <a:srgbClr val="0B2E4F">
                <a:alpha val="12000"/>
              </a:srgbClr>
            </a:outerShdw>
          </a:effectLst>
        </p:spPr>
      </p:sp>
      <p:sp>
        <p:nvSpPr>
          <p:cNvPr id="30" name="Special 6 circle"/>
          <p:cNvSpPr/>
          <p:nvPr/>
        </p:nvSpPr>
        <p:spPr>
          <a:xfrm>
            <a:off x="8402117" y="4160520"/>
            <a:ext cx="685800" cy="685800"/>
          </a:xfrm>
          <a:prstGeom prst="ellipse">
            <a:avLst/>
          </a:prstGeom>
          <a:solidFill>
            <a:srgbClr val="E6F5FC"/>
          </a:solidFill>
          <a:ln/>
        </p:spPr>
      </p:sp>
      <p:pic>
        <p:nvPicPr>
          <p:cNvPr id="31" name="Special 6 icon" descr="preencoded.png">    </p:cNvPr>
          <p:cNvPicPr>
            <a:picLocks noChangeAspect="1"/>
          </p:cNvPicPr>
          <p:nvPr/>
        </p:nvPicPr>
        <p:blipFill>
          <a:blip r:embed="rId6"/>
          <a:stretch>
            <a:fillRect/>
          </a:stretch>
        </p:blipFill>
        <p:spPr>
          <a:xfrm>
            <a:off x="8573567" y="4331970"/>
            <a:ext cx="342900" cy="342900"/>
          </a:xfrm>
          <a:prstGeom prst="rect">
            <a:avLst/>
          </a:prstGeom>
        </p:spPr>
      </p:pic>
      <p:sp>
        <p:nvSpPr>
          <p:cNvPr id="32" name="Special title 6"/>
          <p:cNvSpPr txBox="1"/>
          <p:nvPr/>
        </p:nvSpPr>
        <p:spPr>
          <a:xfrm>
            <a:off x="9270797" y="4160520"/>
            <a:ext cx="2143658" cy="685800"/>
          </a:xfrm>
          <a:prstGeom prst="rect">
            <a:avLst/>
          </a:prstGeom>
          <a:noFill/>
          <a:ln/>
        </p:spPr>
        <p:txBody>
          <a:bodyPr wrap="square" lIns="0" tIns="0" rIns="0" bIns="0" rtlCol="0" anchor="ctr"/>
          <a:lstStyle/>
          <a:p>
            <a:pPr indent="0" marL="0">
              <a:buNone/>
            </a:pPr>
            <a:r>
              <a:rPr lang="en-US" sz="1800" b="1" dirty="0">
                <a:solidFill>
                  <a:srgbClr val="0B2E4F"/>
                </a:solidFill>
              </a:rPr>
              <a:t>Nevada and Louisiana</a:t>
            </a:r>
            <a:endParaRPr lang="en-US" sz="1800" dirty="0"/>
          </a:p>
        </p:txBody>
      </p:sp>
      <p:sp>
        <p:nvSpPr>
          <p:cNvPr id="33" name="Special body 6"/>
          <p:cNvSpPr txBox="1"/>
          <p:nvPr/>
        </p:nvSpPr>
        <p:spPr>
          <a:xfrm>
            <a:off x="8402117" y="4937760"/>
            <a:ext cx="2966618" cy="822960"/>
          </a:xfrm>
          <a:prstGeom prst="rect">
            <a:avLst/>
          </a:prstGeom>
          <a:noFill/>
          <a:ln/>
        </p:spPr>
        <p:txBody>
          <a:bodyPr wrap="square" lIns="0" tIns="0" rIns="0" bIns="0" rtlCol="0" anchor="t"/>
          <a:lstStyle/>
          <a:p>
            <a:pPr indent="0" marL="0">
              <a:buNone/>
            </a:pPr>
            <a:r>
              <a:rPr lang="en-US" sz="1400" dirty="0">
                <a:solidFill>
                  <a:srgbClr val="646464"/>
                </a:solidFill>
              </a:rPr>
              <a:t>Seen by our Las Vegas clinic and Iowa Quick Care providers first, in person or virtually.</a:t>
            </a:r>
            <a:endParaRPr lang="en-US" sz="1400" dirty="0"/>
          </a:p>
        </p:txBody>
      </p:sp>
      <p:sp>
        <p:nvSpPr>
          <p:cNvPr id="25" name="Slide Number Placeholder 0"/>
          <p:cNvSpPr>
            <a:spLocks noGrp="1"/>
          </p:cNvSpPr>
          <p:nvPr>
            <p:ph type="sldNum" sz="quarter" idx="4294967295"/>
          </p:nvPr>
        </p:nvSpPr>
        <p:spPr>
          <a:xfrm>
            <a:off x="11094415"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46464"/>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685800"/>
          </a:xfrm>
          <a:prstGeom prst="rect">
            <a:avLst/>
          </a:prstGeom>
          <a:noFill/>
          <a:ln/>
        </p:spPr>
        <p:txBody>
          <a:bodyPr wrap="square" lIns="0" tIns="0" rIns="0" bIns="0" rtlCol="0" anchor="ctr"/>
          <a:lstStyle/>
          <a:p>
            <a:pPr algn="l" indent="0" marL="0">
              <a:buNone/>
            </a:pPr>
            <a:r>
              <a:rPr lang="en-US" sz="3200" b="1" dirty="0">
                <a:solidFill>
                  <a:schemeClr val="tx2"/>
                </a:solidFill>
              </a:rPr>
              <a:t>What we need from you</a:t>
            </a:r>
            <a:endParaRPr lang="en-US" sz="3200" dirty="0"/>
          </a:p>
        </p:txBody>
      </p:sp>
      <p:sp>
        <p:nvSpPr>
          <p:cNvPr id="3" name="Text 0"/>
          <p:cNvSpPr/>
          <p:nvPr>
            <p:ph idx="101" type="body" hasCustomPrompt="1"/>
          </p:nvPr>
        </p:nvSpPr>
        <p:spPr>
          <a:xfrm>
            <a:off x="548640" y="1024128"/>
            <a:ext cx="11094415" cy="411480"/>
          </a:xfrm>
          <a:prstGeom prst="rect">
            <a:avLst/>
          </a:prstGeom>
          <a:noFill/>
          <a:ln/>
        </p:spPr>
        <p:txBody>
          <a:bodyPr wrap="square" lIns="0" tIns="0" rIns="0" bIns="0" rtlCol="0" anchor="t"/>
          <a:lstStyle/>
          <a:p>
            <a:pPr indent="0" marL="0">
              <a:buNone/>
            </a:pPr>
            <a:r>
              <a:rPr lang="en-US" sz="1600" dirty="0">
                <a:solidFill>
                  <a:schemeClr val="accent2"/>
                </a:solidFill>
              </a:rPr>
              <a:t>Starting tonight</a:t>
            </a:r>
            <a:endParaRPr lang="en-US" sz="1600" dirty="0"/>
          </a:p>
        </p:txBody>
      </p:sp>
      <p:sp>
        <p:nvSpPr>
          <p:cNvPr id="4" name="Next steps line"/>
          <p:cNvSpPr/>
          <p:nvPr/>
        </p:nvSpPr>
        <p:spPr>
          <a:xfrm>
            <a:off x="822960" y="2103120"/>
            <a:ext cx="10545775" cy="0"/>
          </a:xfrm>
          <a:prstGeom prst="line">
            <a:avLst/>
          </a:prstGeom>
          <a:noFill/>
          <a:ln w="38100">
            <a:solidFill>
              <a:srgbClr val="D5DEE7"/>
            </a:solidFill>
            <a:prstDash val="solid"/>
          </a:ln>
        </p:spPr>
      </p:sp>
      <p:sp>
        <p:nvSpPr>
          <p:cNvPr id="5" name="Next dot 1"/>
          <p:cNvSpPr/>
          <p:nvPr/>
        </p:nvSpPr>
        <p:spPr>
          <a:xfrm>
            <a:off x="640080" y="1874520"/>
            <a:ext cx="457200" cy="457200"/>
          </a:xfrm>
          <a:prstGeom prst="ellipse">
            <a:avLst/>
          </a:prstGeom>
          <a:solidFill>
            <a:srgbClr val="0096DC"/>
          </a:solidFill>
          <a:ln w="38100">
            <a:solidFill>
              <a:srgbClr val="FFFFFF"/>
            </a:solidFill>
            <a:prstDash val="solid"/>
          </a:ln>
        </p:spPr>
      </p:sp>
      <p:sp>
        <p:nvSpPr>
          <p:cNvPr id="6" name="Next when 1"/>
          <p:cNvSpPr txBox="1"/>
          <p:nvPr/>
        </p:nvSpPr>
        <p:spPr>
          <a:xfrm>
            <a:off x="548640" y="2514600"/>
            <a:ext cx="2567864" cy="365760"/>
          </a:xfrm>
          <a:prstGeom prst="rect">
            <a:avLst/>
          </a:prstGeom>
          <a:noFill/>
          <a:ln/>
        </p:spPr>
        <p:txBody>
          <a:bodyPr wrap="square" lIns="0" tIns="0" rIns="0" bIns="0" rtlCol="0" anchor="ctr"/>
          <a:lstStyle/>
          <a:p>
            <a:pPr indent="0" marL="0">
              <a:buNone/>
            </a:pPr>
            <a:r>
              <a:rPr lang="en-US" sz="1500" b="1" dirty="0">
                <a:solidFill>
                  <a:srgbClr val="0096DC"/>
                </a:solidFill>
              </a:rPr>
              <a:t>Tonight</a:t>
            </a:r>
            <a:endParaRPr lang="en-US" sz="1500" dirty="0"/>
          </a:p>
        </p:txBody>
      </p:sp>
      <p:sp>
        <p:nvSpPr>
          <p:cNvPr id="7" name="Next card 1"/>
          <p:cNvSpPr/>
          <p:nvPr/>
        </p:nvSpPr>
        <p:spPr>
          <a:xfrm>
            <a:off x="548640" y="2971800"/>
            <a:ext cx="2567864" cy="2926080"/>
          </a:xfrm>
          <a:prstGeom prst="roundRect">
            <a:avLst>
              <a:gd name="adj" fmla="val 4273"/>
            </a:avLst>
          </a:prstGeom>
          <a:solidFill>
            <a:srgbClr val="F4F7FA"/>
          </a:solidFill>
          <a:ln/>
        </p:spPr>
      </p:sp>
      <p:sp>
        <p:nvSpPr>
          <p:cNvPr id="8" name="Next text 1"/>
          <p:cNvSpPr txBox="1"/>
          <p:nvPr/>
        </p:nvSpPr>
        <p:spPr>
          <a:xfrm>
            <a:off x="777240" y="3154680"/>
            <a:ext cx="2110664" cy="2606040"/>
          </a:xfrm>
          <a:prstGeom prst="rect">
            <a:avLst/>
          </a:prstGeom>
          <a:noFill/>
          <a:ln/>
        </p:spPr>
        <p:txBody>
          <a:bodyPr wrap="square" lIns="0" tIns="0" rIns="0" bIns="0" rtlCol="0" anchor="t"/>
          <a:lstStyle/>
          <a:p>
            <a:pPr indent="0" marL="0">
              <a:buNone/>
            </a:pPr>
            <a:r>
              <a:rPr lang="en-US" sz="1800" b="1" dirty="0">
                <a:solidFill>
                  <a:srgbClr val="0B2E4F"/>
                </a:solidFill>
              </a:rPr>
              <a:t>Sign in</a:t>
            </a:r>
            <a:endParaRPr lang="en-US" sz="1800" dirty="0"/>
          </a:p>
          <a:p>
            <a:pPr indent="0" marL="0">
              <a:buNone/>
            </a:pPr>
            <a:r>
              <a:rPr lang="en-US" sz="600" dirty="0">
                <a:solidFill>
                  <a:srgbClr val="000000"/>
                </a:solidFill>
              </a:rPr>
              <a:t> </a:t>
            </a:r>
            <a:endParaRPr lang="en-US" sz="1800" dirty="0"/>
          </a:p>
          <a:p>
            <a:pPr indent="0" marL="0">
              <a:buNone/>
            </a:pPr>
            <a:r>
              <a:rPr lang="en-US" sz="1400" dirty="0">
                <a:solidFill>
                  <a:srgbClr val="1F2A36"/>
                </a:solidFill>
              </a:rPr>
              <a:t>Go to hr.myvirtualphysician.com, choose Provider Login (NPI), and open Provider Shift Sign-Up. Check your seat at the top.</a:t>
            </a:r>
            <a:endParaRPr lang="en-US" sz="1800" dirty="0"/>
          </a:p>
        </p:txBody>
      </p:sp>
      <p:sp>
        <p:nvSpPr>
          <p:cNvPr id="9" name="Next dot 2"/>
          <p:cNvSpPr/>
          <p:nvPr/>
        </p:nvSpPr>
        <p:spPr>
          <a:xfrm>
            <a:off x="3482264" y="1874520"/>
            <a:ext cx="457200" cy="457200"/>
          </a:xfrm>
          <a:prstGeom prst="ellipse">
            <a:avLst/>
          </a:prstGeom>
          <a:solidFill>
            <a:srgbClr val="0096DC"/>
          </a:solidFill>
          <a:ln w="38100">
            <a:solidFill>
              <a:srgbClr val="FFFFFF"/>
            </a:solidFill>
            <a:prstDash val="solid"/>
          </a:ln>
        </p:spPr>
      </p:sp>
      <p:sp>
        <p:nvSpPr>
          <p:cNvPr id="10" name="Next when 2"/>
          <p:cNvSpPr txBox="1"/>
          <p:nvPr/>
        </p:nvSpPr>
        <p:spPr>
          <a:xfrm>
            <a:off x="3390824" y="2514600"/>
            <a:ext cx="2567864" cy="365760"/>
          </a:xfrm>
          <a:prstGeom prst="rect">
            <a:avLst/>
          </a:prstGeom>
          <a:noFill/>
          <a:ln/>
        </p:spPr>
        <p:txBody>
          <a:bodyPr wrap="square" lIns="0" tIns="0" rIns="0" bIns="0" rtlCol="0" anchor="ctr"/>
          <a:lstStyle/>
          <a:p>
            <a:pPr indent="0" marL="0">
              <a:buNone/>
            </a:pPr>
            <a:r>
              <a:rPr lang="en-US" sz="1500" b="1" dirty="0">
                <a:solidFill>
                  <a:srgbClr val="0096DC"/>
                </a:solidFill>
              </a:rPr>
              <a:t>This week</a:t>
            </a:r>
            <a:endParaRPr lang="en-US" sz="1500" dirty="0"/>
          </a:p>
        </p:txBody>
      </p:sp>
      <p:sp>
        <p:nvSpPr>
          <p:cNvPr id="11" name="Next card 2"/>
          <p:cNvSpPr/>
          <p:nvPr/>
        </p:nvSpPr>
        <p:spPr>
          <a:xfrm>
            <a:off x="3390824" y="2971800"/>
            <a:ext cx="2567864" cy="2926080"/>
          </a:xfrm>
          <a:prstGeom prst="roundRect">
            <a:avLst>
              <a:gd name="adj" fmla="val 4273"/>
            </a:avLst>
          </a:prstGeom>
          <a:solidFill>
            <a:srgbClr val="F4F7FA"/>
          </a:solidFill>
          <a:ln/>
        </p:spPr>
      </p:sp>
      <p:sp>
        <p:nvSpPr>
          <p:cNvPr id="12" name="Next text 2"/>
          <p:cNvSpPr txBox="1"/>
          <p:nvPr/>
        </p:nvSpPr>
        <p:spPr>
          <a:xfrm>
            <a:off x="3619424" y="3154680"/>
            <a:ext cx="2110664" cy="2606040"/>
          </a:xfrm>
          <a:prstGeom prst="rect">
            <a:avLst/>
          </a:prstGeom>
          <a:noFill/>
          <a:ln/>
        </p:spPr>
        <p:txBody>
          <a:bodyPr wrap="square" lIns="0" tIns="0" rIns="0" bIns="0" rtlCol="0" anchor="t"/>
          <a:lstStyle/>
          <a:p>
            <a:pPr indent="0" marL="0">
              <a:buNone/>
            </a:pPr>
            <a:r>
              <a:rPr lang="en-US" sz="1800" b="1" dirty="0">
                <a:solidFill>
                  <a:srgbClr val="0B2E4F"/>
                </a:solidFill>
              </a:rPr>
              <a:t>Claim your shifts</a:t>
            </a:r>
            <a:endParaRPr lang="en-US" sz="1800" dirty="0"/>
          </a:p>
          <a:p>
            <a:pPr indent="0" marL="0">
              <a:buNone/>
            </a:pPr>
            <a:r>
              <a:rPr lang="en-US" sz="600" dirty="0">
                <a:solidFill>
                  <a:srgbClr val="000000"/>
                </a:solidFill>
              </a:rPr>
              <a:t> </a:t>
            </a:r>
            <a:endParaRPr lang="en-US" sz="1800" dirty="0"/>
          </a:p>
          <a:p>
            <a:pPr indent="0" marL="0">
              <a:buNone/>
            </a:pPr>
            <a:r>
              <a:rPr lang="en-US" sz="1400" dirty="0">
                <a:solidFill>
                  <a:srgbClr val="1F2A36"/>
                </a:solidFill>
              </a:rPr>
              <a:t>Book your shifts from October 12 on. Use Repeat for 4 to 13 weeks to cover your regular schedule.</a:t>
            </a:r>
            <a:endParaRPr lang="en-US" sz="1800" dirty="0"/>
          </a:p>
        </p:txBody>
      </p:sp>
      <p:sp>
        <p:nvSpPr>
          <p:cNvPr id="13" name="Next dot 3"/>
          <p:cNvSpPr/>
          <p:nvPr/>
        </p:nvSpPr>
        <p:spPr>
          <a:xfrm>
            <a:off x="6324448" y="1874520"/>
            <a:ext cx="457200" cy="457200"/>
          </a:xfrm>
          <a:prstGeom prst="ellipse">
            <a:avLst/>
          </a:prstGeom>
          <a:solidFill>
            <a:srgbClr val="F5A623"/>
          </a:solidFill>
          <a:ln w="38100">
            <a:solidFill>
              <a:srgbClr val="FFFFFF"/>
            </a:solidFill>
            <a:prstDash val="solid"/>
          </a:ln>
        </p:spPr>
      </p:sp>
      <p:sp>
        <p:nvSpPr>
          <p:cNvPr id="14" name="Next when 3"/>
          <p:cNvSpPr txBox="1"/>
          <p:nvPr/>
        </p:nvSpPr>
        <p:spPr>
          <a:xfrm>
            <a:off x="6233008" y="2514600"/>
            <a:ext cx="2567864" cy="365760"/>
          </a:xfrm>
          <a:prstGeom prst="rect">
            <a:avLst/>
          </a:prstGeom>
          <a:noFill/>
          <a:ln/>
        </p:spPr>
        <p:txBody>
          <a:bodyPr wrap="square" lIns="0" tIns="0" rIns="0" bIns="0" rtlCol="0" anchor="ctr"/>
          <a:lstStyle/>
          <a:p>
            <a:pPr indent="0" marL="0">
              <a:buNone/>
            </a:pPr>
            <a:r>
              <a:rPr lang="en-US" sz="1500" b="1" dirty="0">
                <a:solidFill>
                  <a:srgbClr val="C2410C"/>
                </a:solidFill>
              </a:rPr>
              <a:t>Mon, Oct 12</a:t>
            </a:r>
            <a:endParaRPr lang="en-US" sz="1500" dirty="0"/>
          </a:p>
        </p:txBody>
      </p:sp>
      <p:sp>
        <p:nvSpPr>
          <p:cNvPr id="15" name="Next card 3"/>
          <p:cNvSpPr/>
          <p:nvPr/>
        </p:nvSpPr>
        <p:spPr>
          <a:xfrm>
            <a:off x="6233008" y="2971800"/>
            <a:ext cx="2567864" cy="2926080"/>
          </a:xfrm>
          <a:prstGeom prst="roundRect">
            <a:avLst>
              <a:gd name="adj" fmla="val 4273"/>
            </a:avLst>
          </a:prstGeom>
          <a:solidFill>
            <a:srgbClr val="E6F5FC"/>
          </a:solidFill>
          <a:ln/>
        </p:spPr>
      </p:sp>
      <p:sp>
        <p:nvSpPr>
          <p:cNvPr id="16" name="Next text 3"/>
          <p:cNvSpPr txBox="1"/>
          <p:nvPr/>
        </p:nvSpPr>
        <p:spPr>
          <a:xfrm>
            <a:off x="6461608" y="3154680"/>
            <a:ext cx="2110664" cy="2606040"/>
          </a:xfrm>
          <a:prstGeom prst="rect">
            <a:avLst/>
          </a:prstGeom>
          <a:noFill/>
          <a:ln/>
        </p:spPr>
        <p:txBody>
          <a:bodyPr wrap="square" lIns="0" tIns="0" rIns="0" bIns="0" rtlCol="0" anchor="t"/>
          <a:lstStyle/>
          <a:p>
            <a:pPr indent="0" marL="0">
              <a:buNone/>
            </a:pPr>
            <a:r>
              <a:rPr lang="en-US" sz="1800" b="1" dirty="0">
                <a:solidFill>
                  <a:srgbClr val="0B2E4F"/>
                </a:solidFill>
              </a:rPr>
              <a:t>First shifts go live</a:t>
            </a:r>
            <a:endParaRPr lang="en-US" sz="1800" dirty="0"/>
          </a:p>
          <a:p>
            <a:pPr indent="0" marL="0">
              <a:buNone/>
            </a:pPr>
            <a:r>
              <a:rPr lang="en-US" sz="600" dirty="0">
                <a:solidFill>
                  <a:srgbClr val="000000"/>
                </a:solidFill>
              </a:rPr>
              <a:t> </a:t>
            </a:r>
            <a:endParaRPr lang="en-US" sz="1800" dirty="0"/>
          </a:p>
          <a:p>
            <a:pPr indent="0" marL="0">
              <a:buNone/>
            </a:pPr>
            <a:r>
              <a:rPr lang="en-US" sz="1400" dirty="0">
                <a:solidFill>
                  <a:srgbClr val="1F2A36"/>
                </a:solidFill>
              </a:rPr>
              <a:t>Log on at your shift start. Your MA starts intake 30 minutes before.</a:t>
            </a:r>
            <a:endParaRPr lang="en-US" sz="1800" dirty="0"/>
          </a:p>
        </p:txBody>
      </p:sp>
      <p:sp>
        <p:nvSpPr>
          <p:cNvPr id="17" name="Next dot 4"/>
          <p:cNvSpPr/>
          <p:nvPr/>
        </p:nvSpPr>
        <p:spPr>
          <a:xfrm>
            <a:off x="9166631" y="1874520"/>
            <a:ext cx="457200" cy="457200"/>
          </a:xfrm>
          <a:prstGeom prst="ellipse">
            <a:avLst/>
          </a:prstGeom>
          <a:solidFill>
            <a:srgbClr val="0096DC"/>
          </a:solidFill>
          <a:ln w="38100">
            <a:solidFill>
              <a:srgbClr val="FFFFFF"/>
            </a:solidFill>
            <a:prstDash val="solid"/>
          </a:ln>
        </p:spPr>
      </p:sp>
      <p:sp>
        <p:nvSpPr>
          <p:cNvPr id="18" name="Next when 4"/>
          <p:cNvSpPr txBox="1"/>
          <p:nvPr/>
        </p:nvSpPr>
        <p:spPr>
          <a:xfrm>
            <a:off x="9075191" y="2514600"/>
            <a:ext cx="2567864" cy="365760"/>
          </a:xfrm>
          <a:prstGeom prst="rect">
            <a:avLst/>
          </a:prstGeom>
          <a:noFill/>
          <a:ln/>
        </p:spPr>
        <p:txBody>
          <a:bodyPr wrap="square" lIns="0" tIns="0" rIns="0" bIns="0" rtlCol="0" anchor="ctr"/>
          <a:lstStyle/>
          <a:p>
            <a:pPr indent="0" marL="0">
              <a:buNone/>
            </a:pPr>
            <a:r>
              <a:rPr lang="en-US" sz="1500" b="1" dirty="0">
                <a:solidFill>
                  <a:srgbClr val="0096DC"/>
                </a:solidFill>
              </a:rPr>
              <a:t>Ongoing</a:t>
            </a:r>
            <a:endParaRPr lang="en-US" sz="1500" dirty="0"/>
          </a:p>
        </p:txBody>
      </p:sp>
      <p:sp>
        <p:nvSpPr>
          <p:cNvPr id="19" name="Next card 4"/>
          <p:cNvSpPr/>
          <p:nvPr/>
        </p:nvSpPr>
        <p:spPr>
          <a:xfrm>
            <a:off x="9075191" y="2971800"/>
            <a:ext cx="2567864" cy="2926080"/>
          </a:xfrm>
          <a:prstGeom prst="roundRect">
            <a:avLst>
              <a:gd name="adj" fmla="val 4273"/>
            </a:avLst>
          </a:prstGeom>
          <a:solidFill>
            <a:srgbClr val="F4F7FA"/>
          </a:solidFill>
          <a:ln/>
        </p:spPr>
      </p:sp>
      <p:sp>
        <p:nvSpPr>
          <p:cNvPr id="20" name="Next text 4"/>
          <p:cNvSpPr txBox="1"/>
          <p:nvPr/>
        </p:nvSpPr>
        <p:spPr>
          <a:xfrm>
            <a:off x="9303791" y="3154680"/>
            <a:ext cx="2110664" cy="2606040"/>
          </a:xfrm>
          <a:prstGeom prst="rect">
            <a:avLst/>
          </a:prstGeom>
          <a:noFill/>
          <a:ln/>
        </p:spPr>
        <p:txBody>
          <a:bodyPr wrap="square" lIns="0" tIns="0" rIns="0" bIns="0" rtlCol="0" anchor="t"/>
          <a:lstStyle/>
          <a:p>
            <a:pPr indent="0" marL="0">
              <a:buNone/>
            </a:pPr>
            <a:r>
              <a:rPr lang="en-US" sz="1800" b="1" dirty="0">
                <a:solidFill>
                  <a:srgbClr val="0B2E4F"/>
                </a:solidFill>
              </a:rPr>
              <a:t>Keep it current</a:t>
            </a:r>
            <a:endParaRPr lang="en-US" sz="1800" dirty="0"/>
          </a:p>
          <a:p>
            <a:pPr indent="0" marL="0">
              <a:buNone/>
            </a:pPr>
            <a:r>
              <a:rPr lang="en-US" sz="600" dirty="0">
                <a:solidFill>
                  <a:srgbClr val="000000"/>
                </a:solidFill>
              </a:rPr>
              <a:t> </a:t>
            </a:r>
            <a:endParaRPr lang="en-US" sz="1800" dirty="0"/>
          </a:p>
          <a:p>
            <a:pPr indent="0" marL="0">
              <a:buNone/>
            </a:pPr>
            <a:r>
              <a:rPr lang="en-US" sz="1400" dirty="0">
                <a:solidFill>
                  <a:srgbClr val="1F2A36"/>
                </a:solidFill>
              </a:rPr>
              <a:t>Add shifts any time. Drop a seat right away if plans change. Tell the scheduling team about time off.</a:t>
            </a:r>
            <a:endParaRPr lang="en-US" sz="1800" dirty="0"/>
          </a:p>
        </p:txBody>
      </p:sp>
      <p:sp>
        <p:nvSpPr>
          <p:cNvPr id="25" name="Slide Number Placeholder 0"/>
          <p:cNvSpPr>
            <a:spLocks noGrp="1"/>
          </p:cNvSpPr>
          <p:nvPr>
            <p:ph type="sldNum" sz="quarter" idx="4294967295"/>
          </p:nvPr>
        </p:nvSpPr>
        <p:spPr>
          <a:xfrm>
            <a:off x="11094415"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46464"/>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title" hasCustomPrompt="1"/>
          </p:nvPr>
        </p:nvSpPr>
        <p:spPr>
          <a:xfrm>
            <a:off x="548640" y="2148840"/>
            <a:ext cx="8778240" cy="1463040"/>
          </a:xfrm>
          <a:prstGeom prst="rect">
            <a:avLst/>
          </a:prstGeom>
          <a:noFill/>
          <a:ln/>
        </p:spPr>
        <p:txBody>
          <a:bodyPr wrap="square" lIns="0" tIns="0" rIns="0" bIns="0" rtlCol="0" anchor="b"/>
          <a:lstStyle/>
          <a:p>
            <a:pPr algn="l" indent="0" marL="0">
              <a:buNone/>
            </a:pPr>
            <a:r>
              <a:rPr lang="en-US" sz="4800" b="1" dirty="0">
                <a:solidFill>
                  <a:schemeClr val="bg1"/>
                </a:solidFill>
              </a:rPr>
              <a:t>Questions?</a:t>
            </a:r>
            <a:endParaRPr lang="en-US" sz="4800" dirty="0"/>
          </a:p>
        </p:txBody>
      </p:sp>
      <p:sp>
        <p:nvSpPr>
          <p:cNvPr id="3" name="Text 0"/>
          <p:cNvSpPr/>
          <p:nvPr>
            <p:ph idx="101" type="body" hasCustomPrompt="1"/>
          </p:nvPr>
        </p:nvSpPr>
        <p:spPr>
          <a:xfrm>
            <a:off x="548640" y="3749040"/>
            <a:ext cx="8778240" cy="1097280"/>
          </a:xfrm>
          <a:prstGeom prst="rect">
            <a:avLst/>
          </a:prstGeom>
          <a:noFill/>
          <a:ln/>
        </p:spPr>
        <p:txBody>
          <a:bodyPr wrap="square" lIns="0" tIns="0" rIns="0" bIns="0" rtlCol="0" anchor="t"/>
          <a:lstStyle/>
          <a:p>
            <a:pPr indent="0" marL="0">
              <a:buNone/>
            </a:pPr>
            <a:r>
              <a:rPr lang="en-US" sz="2000" dirty="0">
                <a:solidFill>
                  <a:schemeClr val="bg2"/>
                </a:solidFill>
              </a:rPr>
              <a:t>Sign up at hr.myvirtualphysician.com  ·  Provider Login (NPI)</a:t>
            </a:r>
            <a:endParaRPr lang="en-US" sz="2000" dirty="0"/>
          </a:p>
          <a:p>
            <a:pPr indent="0" marL="0">
              <a:buNone/>
            </a:pPr>
            <a:r>
              <a:rPr lang="en-US" sz="1600" dirty="0">
                <a:solidFill>
                  <a:srgbClr val="B8D9EE"/>
                </a:solidFill>
              </a:rPr>
              <a:t>Help with your login or seat: info@myvirtualphysician.com</a:t>
            </a:r>
            <a:endParaRPr lang="en-US" sz="2000" dirty="0"/>
          </a:p>
        </p:txBody>
      </p:sp>
      <p:pic>
        <p:nvPicPr>
          <p:cNvPr id="4" name="Questions icon" descr="preencoded.png">    </p:cNvPr>
          <p:cNvPicPr>
            <a:picLocks noChangeAspect="1"/>
          </p:cNvPicPr>
          <p:nvPr/>
        </p:nvPicPr>
        <p:blipFill>
          <a:blip r:embed="rId1"/>
          <a:stretch>
            <a:fillRect/>
          </a:stretch>
        </p:blipFill>
        <p:spPr>
          <a:xfrm>
            <a:off x="9464040" y="2103120"/>
            <a:ext cx="2103120" cy="2103120"/>
          </a:xfrm>
          <a:prstGeom prst="rect">
            <a:avLst/>
          </a:prstGeom>
        </p:spPr>
      </p:pic>
    </p:spTree>
  </p:cSld>
  <p:clrMapOvr>
    <a:masterClrMapping/>
  </p:clrMapOvr>
</p:sld>
</file>

<file path=ppt/theme/theme1.xml><?xml version="1.0" encoding="utf-8"?>
<a:theme xmlns:a="http://schemas.openxmlformats.org/drawingml/2006/main" name="MVP Town Hall">
  <a:themeElements>
    <a:clrScheme name="MVP Town Hall">
      <a:dk1>
        <a:srgbClr val="1F2A36"/>
      </a:dk1>
      <a:lt1>
        <a:srgbClr val="FFFFFF"/>
      </a:lt1>
      <a:dk2>
        <a:srgbClr val="0B2E4F"/>
      </a:dk2>
      <a:lt2>
        <a:srgbClr val="E6F5FC"/>
      </a:lt2>
      <a:accent1>
        <a:srgbClr val="0096DC"/>
      </a:accent1>
      <a:accent2>
        <a:srgbClr val="646464"/>
      </a:accent2>
      <a:accent3>
        <a:srgbClr val="F5A623"/>
      </a:accent3>
      <a:accent4>
        <a:srgbClr val="C2410C"/>
      </a:accent4>
      <a:accent5>
        <a:srgbClr val="D5DEE7"/>
      </a:accent5>
      <a:accent6>
        <a:srgbClr val="F4F7FA"/>
      </a:accent6>
      <a:hlink>
        <a:srgbClr val="0096DC"/>
      </a:hlink>
      <a:folHlink>
        <a:srgbClr val="5B6B7B"/>
      </a:folHlink>
    </a:clrScheme>
    <a:fontScheme name="MVP Town Hall">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My Virtual Physician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Provider Shift Sign-Up: Provider Town Hall</dc:title>
  <dc:subject>PptxGenJS Presentation</dc:subject>
  <dc:creator>David Howard, MD, PhD</dc:creator>
  <cp:lastModifiedBy>David Howard, MD, PhD</cp:lastModifiedBy>
  <cp:revision>1</cp:revision>
  <dcterms:created xsi:type="dcterms:W3CDTF">2026-10-07T13:29:37Z</dcterms:created>
  <dcterms:modified xsi:type="dcterms:W3CDTF">2026-10-07T13:29:37Z</dcterms:modified>
</cp:coreProperties>
</file>